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84" r:id="rId4"/>
    <p:sldId id="264" r:id="rId5"/>
    <p:sldId id="269" r:id="rId6"/>
    <p:sldId id="270" r:id="rId7"/>
    <p:sldId id="276" r:id="rId8"/>
    <p:sldId id="267" r:id="rId9"/>
    <p:sldId id="272" r:id="rId10"/>
    <p:sldId id="271" r:id="rId11"/>
    <p:sldId id="258" r:id="rId12"/>
    <p:sldId id="286" r:id="rId13"/>
    <p:sldId id="260" r:id="rId14"/>
    <p:sldId id="287" r:id="rId15"/>
    <p:sldId id="274" r:id="rId16"/>
    <p:sldId id="285" r:id="rId17"/>
    <p:sldId id="279" r:id="rId18"/>
    <p:sldId id="289" r:id="rId19"/>
    <p:sldId id="288" r:id="rId20"/>
    <p:sldId id="277" r:id="rId21"/>
    <p:sldId id="280" r:id="rId22"/>
    <p:sldId id="29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DF690-234A-2241-9A7C-84CB108CAF09}" type="doc">
      <dgm:prSet loTypeId="urn:microsoft.com/office/officeart/2005/8/layout/venn1" loCatId="" qsTypeId="urn:microsoft.com/office/officeart/2005/8/quickstyle/simple4" qsCatId="simple" csTypeId="urn:microsoft.com/office/officeart/2005/8/colors/colorful1#4" csCatId="colorful" phldr="1"/>
      <dgm:spPr/>
    </dgm:pt>
    <dgm:pt modelId="{361C63F7-1DCB-D94B-8C1D-2BA77D3D2849}">
      <dgm:prSet phldrT="[Text]" custT="1"/>
      <dgm:spPr/>
      <dgm:t>
        <a:bodyPr/>
        <a:lstStyle/>
        <a:p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Hati</a:t>
          </a:r>
          <a:endParaRPr lang="en-US" sz="1700" b="1" dirty="0">
            <a:latin typeface="Helvetica Neue" charset="0"/>
            <a:ea typeface="Helvetica Neue" charset="0"/>
            <a:cs typeface="Helvetica Neue" charset="0"/>
          </a:endParaRPr>
        </a:p>
      </dgm:t>
    </dgm:pt>
    <dgm:pt modelId="{9115FE5F-3D4F-8C4A-B4B1-BD46FC2450BF}" type="parTrans" cxnId="{0B6DEE7C-A634-1449-BD4B-4A4D7201139D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8D3B2B0D-8B94-6641-9C62-0CAC4E5CFE80}" type="sibTrans" cxnId="{0B6DEE7C-A634-1449-BD4B-4A4D7201139D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5011ADA9-B9C1-214E-A7D6-67AD1E42C7AB}">
      <dgm:prSet phldrT="[Text]" custT="1"/>
      <dgm:spPr/>
      <dgm:t>
        <a:bodyPr/>
        <a:lstStyle/>
        <a:p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Karsa</a:t>
          </a:r>
          <a:r>
            <a:rPr lang="en-US" sz="1700" b="1" dirty="0">
              <a:latin typeface="Helvetica Neue" charset="0"/>
              <a:ea typeface="Helvetica Neue" charset="0"/>
              <a:cs typeface="Helvetica Neue" charset="0"/>
            </a:rPr>
            <a:t> </a:t>
          </a:r>
        </a:p>
      </dgm:t>
    </dgm:pt>
    <dgm:pt modelId="{7EA15B0A-6673-9543-8089-EFE09A7E6E46}" type="parTrans" cxnId="{91DF3565-3E22-A043-9079-8116107D5D49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E203F5DE-70C2-7B44-89BD-0C7B50A7E985}" type="sibTrans" cxnId="{91DF3565-3E22-A043-9079-8116107D5D49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2B723550-82F6-6845-965A-4A1A963EAE8E}">
      <dgm:prSet phldrT="[Text]" custT="1"/>
      <dgm:spPr/>
      <dgm:t>
        <a:bodyPr/>
        <a:lstStyle/>
        <a:p>
          <a:pPr algn="l"/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dirty="0">
              <a:latin typeface="Helvetica Neue" charset="0"/>
              <a:ea typeface="Helvetica Neue" charset="0"/>
              <a:cs typeface="Helvetica Neue" charset="0"/>
            </a:rPr>
            <a:t> Raga</a:t>
          </a:r>
        </a:p>
      </dgm:t>
    </dgm:pt>
    <dgm:pt modelId="{452DAB94-8B2E-F846-85C2-14613042C1F5}" type="parTrans" cxnId="{16BAC362-967B-264A-ABC1-4EB38B9FA7D8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1538A3EB-D2FC-184D-A1EA-D367FE0CB0F4}" type="sibTrans" cxnId="{16BAC362-967B-264A-ABC1-4EB38B9FA7D8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9B7C184C-F61F-4042-A1CC-A85D5DFDF73E}">
      <dgm:prSet custT="1"/>
      <dgm:spPr/>
      <dgm:t>
        <a:bodyPr/>
        <a:lstStyle/>
        <a:p>
          <a:pPr algn="r"/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dirty="0" err="1">
              <a:latin typeface="Helvetica Neue" charset="0"/>
              <a:ea typeface="Helvetica Neue" charset="0"/>
              <a:cs typeface="Helvetica Neue" charset="0"/>
            </a:rPr>
            <a:t>Pikir</a:t>
          </a:r>
          <a:endParaRPr lang="en-US" sz="1700" b="1" dirty="0">
            <a:latin typeface="Helvetica Neue" charset="0"/>
            <a:ea typeface="Helvetica Neue" charset="0"/>
            <a:cs typeface="Helvetica Neue" charset="0"/>
          </a:endParaRPr>
        </a:p>
      </dgm:t>
    </dgm:pt>
    <dgm:pt modelId="{644AC5E7-C284-6941-8D0B-7C2F0DE2F25E}" type="parTrans" cxnId="{356A8551-A80C-174A-B36C-E096805EA3D8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98E0E869-6D3B-5641-8C1B-EB33AE03B13F}" type="sibTrans" cxnId="{356A8551-A80C-174A-B36C-E096805EA3D8}">
      <dgm:prSet/>
      <dgm:spPr/>
      <dgm:t>
        <a:bodyPr/>
        <a:lstStyle/>
        <a:p>
          <a:endParaRPr lang="en-US" sz="1700" b="1">
            <a:latin typeface="Helvetica Neue" charset="0"/>
            <a:ea typeface="Helvetica Neue" charset="0"/>
            <a:cs typeface="Helvetica Neue" charset="0"/>
          </a:endParaRPr>
        </a:p>
      </dgm:t>
    </dgm:pt>
    <dgm:pt modelId="{CB7EAE32-7F2E-094B-B3D2-0D8F925CED55}" type="pres">
      <dgm:prSet presAssocID="{E41DF690-234A-2241-9A7C-84CB108CAF09}" presName="compositeShape" presStyleCnt="0">
        <dgm:presLayoutVars>
          <dgm:chMax val="7"/>
          <dgm:dir/>
          <dgm:resizeHandles val="exact"/>
        </dgm:presLayoutVars>
      </dgm:prSet>
      <dgm:spPr/>
    </dgm:pt>
    <dgm:pt modelId="{8E0A8237-8FBF-6F43-BBD0-65D65296DAAF}" type="pres">
      <dgm:prSet presAssocID="{361C63F7-1DCB-D94B-8C1D-2BA77D3D2849}" presName="circ1" presStyleLbl="vennNode1" presStyleIdx="0" presStyleCnt="4"/>
      <dgm:spPr/>
      <dgm:t>
        <a:bodyPr/>
        <a:lstStyle/>
        <a:p>
          <a:endParaRPr lang="en-US"/>
        </a:p>
      </dgm:t>
    </dgm:pt>
    <dgm:pt modelId="{CC8FBDA4-2BCA-734F-BD55-DE53EAB2BE04}" type="pres">
      <dgm:prSet presAssocID="{361C63F7-1DCB-D94B-8C1D-2BA77D3D284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6AEB1-5878-A647-98E9-D2F96B3DB889}" type="pres">
      <dgm:prSet presAssocID="{9B7C184C-F61F-4042-A1CC-A85D5DFDF73E}" presName="circ2" presStyleLbl="vennNode1" presStyleIdx="1" presStyleCnt="4"/>
      <dgm:spPr/>
      <dgm:t>
        <a:bodyPr/>
        <a:lstStyle/>
        <a:p>
          <a:endParaRPr lang="en-US"/>
        </a:p>
      </dgm:t>
    </dgm:pt>
    <dgm:pt modelId="{C380827F-7040-5C41-9CE5-37BF16222E37}" type="pres">
      <dgm:prSet presAssocID="{9B7C184C-F61F-4042-A1CC-A85D5DFDF7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3C60D-50E1-4043-90B1-73842CA027F5}" type="pres">
      <dgm:prSet presAssocID="{5011ADA9-B9C1-214E-A7D6-67AD1E42C7AB}" presName="circ3" presStyleLbl="vennNode1" presStyleIdx="2" presStyleCnt="4"/>
      <dgm:spPr/>
      <dgm:t>
        <a:bodyPr/>
        <a:lstStyle/>
        <a:p>
          <a:endParaRPr lang="en-US"/>
        </a:p>
      </dgm:t>
    </dgm:pt>
    <dgm:pt modelId="{48D73AFA-6CE6-004D-95BD-22BC1BDF3F84}" type="pres">
      <dgm:prSet presAssocID="{5011ADA9-B9C1-214E-A7D6-67AD1E42C7A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2A43-932F-274B-A2DA-AB38527543F8}" type="pres">
      <dgm:prSet presAssocID="{2B723550-82F6-6845-965A-4A1A963EAE8E}" presName="circ4" presStyleLbl="vennNode1" presStyleIdx="3" presStyleCnt="4"/>
      <dgm:spPr/>
      <dgm:t>
        <a:bodyPr/>
        <a:lstStyle/>
        <a:p>
          <a:endParaRPr lang="en-US"/>
        </a:p>
      </dgm:t>
    </dgm:pt>
    <dgm:pt modelId="{D9DC102F-31BE-C446-95E9-64C171DC566C}" type="pres">
      <dgm:prSet presAssocID="{2B723550-82F6-6845-965A-4A1A963EAE8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901CB5-5CA8-1B49-B1B6-99FB7D68E9A6}" type="presOf" srcId="{9B7C184C-F61F-4042-A1CC-A85D5DFDF73E}" destId="{C380827F-7040-5C41-9CE5-37BF16222E37}" srcOrd="1" destOrd="0" presId="urn:microsoft.com/office/officeart/2005/8/layout/venn1"/>
    <dgm:cxn modelId="{16BAC362-967B-264A-ABC1-4EB38B9FA7D8}" srcId="{E41DF690-234A-2241-9A7C-84CB108CAF09}" destId="{2B723550-82F6-6845-965A-4A1A963EAE8E}" srcOrd="3" destOrd="0" parTransId="{452DAB94-8B2E-F846-85C2-14613042C1F5}" sibTransId="{1538A3EB-D2FC-184D-A1EA-D367FE0CB0F4}"/>
    <dgm:cxn modelId="{CB161B94-8EB5-B74B-9490-7706F2A89D79}" type="presOf" srcId="{9B7C184C-F61F-4042-A1CC-A85D5DFDF73E}" destId="{4DE6AEB1-5878-A647-98E9-D2F96B3DB889}" srcOrd="0" destOrd="0" presId="urn:microsoft.com/office/officeart/2005/8/layout/venn1"/>
    <dgm:cxn modelId="{0BE6C5B9-CBCE-DE44-8976-B928824D0329}" type="presOf" srcId="{5011ADA9-B9C1-214E-A7D6-67AD1E42C7AB}" destId="{48D73AFA-6CE6-004D-95BD-22BC1BDF3F84}" srcOrd="1" destOrd="0" presId="urn:microsoft.com/office/officeart/2005/8/layout/venn1"/>
    <dgm:cxn modelId="{37F9380A-260B-874D-BAEF-E1AD01DDB7D8}" type="presOf" srcId="{361C63F7-1DCB-D94B-8C1D-2BA77D3D2849}" destId="{CC8FBDA4-2BCA-734F-BD55-DE53EAB2BE04}" srcOrd="1" destOrd="0" presId="urn:microsoft.com/office/officeart/2005/8/layout/venn1"/>
    <dgm:cxn modelId="{F734D6C9-3D2F-F242-B7E9-9DEC2155A5B3}" type="presOf" srcId="{2B723550-82F6-6845-965A-4A1A963EAE8E}" destId="{61512A43-932F-274B-A2DA-AB38527543F8}" srcOrd="0" destOrd="0" presId="urn:microsoft.com/office/officeart/2005/8/layout/venn1"/>
    <dgm:cxn modelId="{3B02744E-333E-3F46-AA83-B31C4D4896D0}" type="presOf" srcId="{E41DF690-234A-2241-9A7C-84CB108CAF09}" destId="{CB7EAE32-7F2E-094B-B3D2-0D8F925CED55}" srcOrd="0" destOrd="0" presId="urn:microsoft.com/office/officeart/2005/8/layout/venn1"/>
    <dgm:cxn modelId="{590464C1-E4DE-C94A-9C88-C93DB2F15672}" type="presOf" srcId="{5011ADA9-B9C1-214E-A7D6-67AD1E42C7AB}" destId="{C853C60D-50E1-4043-90B1-73842CA027F5}" srcOrd="0" destOrd="0" presId="urn:microsoft.com/office/officeart/2005/8/layout/venn1"/>
    <dgm:cxn modelId="{91DF3565-3E22-A043-9079-8116107D5D49}" srcId="{E41DF690-234A-2241-9A7C-84CB108CAF09}" destId="{5011ADA9-B9C1-214E-A7D6-67AD1E42C7AB}" srcOrd="2" destOrd="0" parTransId="{7EA15B0A-6673-9543-8089-EFE09A7E6E46}" sibTransId="{E203F5DE-70C2-7B44-89BD-0C7B50A7E985}"/>
    <dgm:cxn modelId="{356A8551-A80C-174A-B36C-E096805EA3D8}" srcId="{E41DF690-234A-2241-9A7C-84CB108CAF09}" destId="{9B7C184C-F61F-4042-A1CC-A85D5DFDF73E}" srcOrd="1" destOrd="0" parTransId="{644AC5E7-C284-6941-8D0B-7C2F0DE2F25E}" sibTransId="{98E0E869-6D3B-5641-8C1B-EB33AE03B13F}"/>
    <dgm:cxn modelId="{EA4BA659-F846-6944-B490-6A0E57465C91}" type="presOf" srcId="{361C63F7-1DCB-D94B-8C1D-2BA77D3D2849}" destId="{8E0A8237-8FBF-6F43-BBD0-65D65296DAAF}" srcOrd="0" destOrd="0" presId="urn:microsoft.com/office/officeart/2005/8/layout/venn1"/>
    <dgm:cxn modelId="{0B6DEE7C-A634-1449-BD4B-4A4D7201139D}" srcId="{E41DF690-234A-2241-9A7C-84CB108CAF09}" destId="{361C63F7-1DCB-D94B-8C1D-2BA77D3D2849}" srcOrd="0" destOrd="0" parTransId="{9115FE5F-3D4F-8C4A-B4B1-BD46FC2450BF}" sibTransId="{8D3B2B0D-8B94-6641-9C62-0CAC4E5CFE80}"/>
    <dgm:cxn modelId="{9693450F-115F-7045-9221-1C45F9C97888}" type="presOf" srcId="{2B723550-82F6-6845-965A-4A1A963EAE8E}" destId="{D9DC102F-31BE-C446-95E9-64C171DC566C}" srcOrd="1" destOrd="0" presId="urn:microsoft.com/office/officeart/2005/8/layout/venn1"/>
    <dgm:cxn modelId="{86B80AB8-0C1C-6241-811D-DD25AD17A381}" type="presParOf" srcId="{CB7EAE32-7F2E-094B-B3D2-0D8F925CED55}" destId="{8E0A8237-8FBF-6F43-BBD0-65D65296DAAF}" srcOrd="0" destOrd="0" presId="urn:microsoft.com/office/officeart/2005/8/layout/venn1"/>
    <dgm:cxn modelId="{0C903F0A-9865-CC40-958A-614FC2B10C9B}" type="presParOf" srcId="{CB7EAE32-7F2E-094B-B3D2-0D8F925CED55}" destId="{CC8FBDA4-2BCA-734F-BD55-DE53EAB2BE04}" srcOrd="1" destOrd="0" presId="urn:microsoft.com/office/officeart/2005/8/layout/venn1"/>
    <dgm:cxn modelId="{280C3B1D-8CEE-3849-9712-3D9F4E306C3E}" type="presParOf" srcId="{CB7EAE32-7F2E-094B-B3D2-0D8F925CED55}" destId="{4DE6AEB1-5878-A647-98E9-D2F96B3DB889}" srcOrd="2" destOrd="0" presId="urn:microsoft.com/office/officeart/2005/8/layout/venn1"/>
    <dgm:cxn modelId="{3AA46D38-9B6B-DD45-95B0-D55AA3F157B1}" type="presParOf" srcId="{CB7EAE32-7F2E-094B-B3D2-0D8F925CED55}" destId="{C380827F-7040-5C41-9CE5-37BF16222E37}" srcOrd="3" destOrd="0" presId="urn:microsoft.com/office/officeart/2005/8/layout/venn1"/>
    <dgm:cxn modelId="{23FB0504-28CC-BC48-8B98-E1D7762C55AA}" type="presParOf" srcId="{CB7EAE32-7F2E-094B-B3D2-0D8F925CED55}" destId="{C853C60D-50E1-4043-90B1-73842CA027F5}" srcOrd="4" destOrd="0" presId="urn:microsoft.com/office/officeart/2005/8/layout/venn1"/>
    <dgm:cxn modelId="{E3625112-57DC-8740-859F-71F6CD41E42B}" type="presParOf" srcId="{CB7EAE32-7F2E-094B-B3D2-0D8F925CED55}" destId="{48D73AFA-6CE6-004D-95BD-22BC1BDF3F84}" srcOrd="5" destOrd="0" presId="urn:microsoft.com/office/officeart/2005/8/layout/venn1"/>
    <dgm:cxn modelId="{4DBC3E29-453F-6E49-A583-454EA31D6AD9}" type="presParOf" srcId="{CB7EAE32-7F2E-094B-B3D2-0D8F925CED55}" destId="{61512A43-932F-274B-A2DA-AB38527543F8}" srcOrd="6" destOrd="0" presId="urn:microsoft.com/office/officeart/2005/8/layout/venn1"/>
    <dgm:cxn modelId="{580E78CD-C09B-1147-995E-B435AD442CD4}" type="presParOf" srcId="{CB7EAE32-7F2E-094B-B3D2-0D8F925CED55}" destId="{D9DC102F-31BE-C446-95E9-64C171DC566C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A8237-8FBF-6F43-BBD0-65D65296DAAF}">
      <dsp:nvSpPr>
        <dsp:cNvPr id="0" name=""/>
        <dsp:cNvSpPr/>
      </dsp:nvSpPr>
      <dsp:spPr>
        <a:xfrm>
          <a:off x="643698" y="607744"/>
          <a:ext cx="1394679" cy="139467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kern="1200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Hati</a:t>
          </a:r>
          <a:endParaRPr lang="en-US" sz="1700" b="1" kern="1200" dirty="0">
            <a:latin typeface="Helvetica Neue" charset="0"/>
            <a:ea typeface="Helvetica Neue" charset="0"/>
            <a:cs typeface="Helvetica Neue" charset="0"/>
          </a:endParaRPr>
        </a:p>
      </dsp:txBody>
      <dsp:txXfrm>
        <a:off x="804622" y="795489"/>
        <a:ext cx="1072830" cy="442542"/>
      </dsp:txXfrm>
    </dsp:sp>
    <dsp:sp modelId="{4DE6AEB1-5878-A647-98E9-D2F96B3DB889}">
      <dsp:nvSpPr>
        <dsp:cNvPr id="0" name=""/>
        <dsp:cNvSpPr/>
      </dsp:nvSpPr>
      <dsp:spPr>
        <a:xfrm>
          <a:off x="1260575" y="1224621"/>
          <a:ext cx="1394679" cy="139467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kern="1200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Pikir</a:t>
          </a:r>
          <a:endParaRPr lang="en-US" sz="1700" b="1" kern="1200" dirty="0">
            <a:latin typeface="Helvetica Neue" charset="0"/>
            <a:ea typeface="Helvetica Neue" charset="0"/>
            <a:cs typeface="Helvetica Neue" charset="0"/>
          </a:endParaRPr>
        </a:p>
      </dsp:txBody>
      <dsp:txXfrm>
        <a:off x="2011557" y="1385546"/>
        <a:ext cx="536415" cy="1072830"/>
      </dsp:txXfrm>
    </dsp:sp>
    <dsp:sp modelId="{C853C60D-50E1-4043-90B1-73842CA027F5}">
      <dsp:nvSpPr>
        <dsp:cNvPr id="0" name=""/>
        <dsp:cNvSpPr/>
      </dsp:nvSpPr>
      <dsp:spPr>
        <a:xfrm>
          <a:off x="643698" y="1841499"/>
          <a:ext cx="1394679" cy="1394679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kern="1200" dirty="0">
              <a:latin typeface="Helvetica Neue" charset="0"/>
              <a:ea typeface="Helvetica Neue" charset="0"/>
              <a:cs typeface="Helvetica Neue" charset="0"/>
            </a:rPr>
            <a:t> </a:t>
          </a: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Karsa</a:t>
          </a:r>
          <a:r>
            <a:rPr lang="en-US" sz="1700" b="1" kern="1200" dirty="0">
              <a:latin typeface="Helvetica Neue" charset="0"/>
              <a:ea typeface="Helvetica Neue" charset="0"/>
              <a:cs typeface="Helvetica Neue" charset="0"/>
            </a:rPr>
            <a:t> </a:t>
          </a:r>
        </a:p>
      </dsp:txBody>
      <dsp:txXfrm>
        <a:off x="804622" y="2605890"/>
        <a:ext cx="1072830" cy="442542"/>
      </dsp:txXfrm>
    </dsp:sp>
    <dsp:sp modelId="{61512A43-932F-274B-A2DA-AB38527543F8}">
      <dsp:nvSpPr>
        <dsp:cNvPr id="0" name=""/>
        <dsp:cNvSpPr/>
      </dsp:nvSpPr>
      <dsp:spPr>
        <a:xfrm>
          <a:off x="26820" y="1224621"/>
          <a:ext cx="1394679" cy="1394679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>
              <a:latin typeface="Helvetica Neue" charset="0"/>
              <a:ea typeface="Helvetica Neue" charset="0"/>
              <a:cs typeface="Helvetica Neue" charset="0"/>
            </a:rPr>
            <a:t>Olah</a:t>
          </a:r>
          <a:r>
            <a:rPr lang="en-US" sz="1700" b="1" kern="1200" dirty="0">
              <a:latin typeface="Helvetica Neue" charset="0"/>
              <a:ea typeface="Helvetica Neue" charset="0"/>
              <a:cs typeface="Helvetica Neue" charset="0"/>
            </a:rPr>
            <a:t> Raga</a:t>
          </a:r>
        </a:p>
      </dsp:txBody>
      <dsp:txXfrm>
        <a:off x="134103" y="1385546"/>
        <a:ext cx="536415" cy="107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A9CAF-718E-4296-8517-A0FDF64520C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C1EB9-9531-47A7-A79F-A7F3C1DB8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04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7E57B-2469-401D-8B31-285B30F4A2E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840B9-FD0C-41FB-9E5E-82F5C4A26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89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03B718-564C-46A7-A036-7E8C1B2B5477}" type="slidenum">
              <a:rPr lang="en-US" smtClean="0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0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6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7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9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4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0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2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5B65-F6CE-4244-9914-6467147E786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FC5A4-EECD-42B2-BEA2-0B28DEECB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PENDIDIK BERBENAH DITENGAH WABAH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676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94685" y="0"/>
            <a:ext cx="9144000" cy="1143000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id-ID" sz="4000" b="1" dirty="0">
                <a:solidFill>
                  <a:schemeClr val="bg1"/>
                </a:solidFill>
              </a:rPr>
              <a:t>Tujuan Pendidikan Nasional </a:t>
            </a:r>
            <a:br>
              <a:rPr lang="id-ID" sz="4000" b="1" dirty="0">
                <a:solidFill>
                  <a:schemeClr val="bg1"/>
                </a:solidFill>
              </a:rPr>
            </a:br>
            <a:r>
              <a:rPr lang="id-ID" sz="2000" b="1" dirty="0">
                <a:solidFill>
                  <a:schemeClr val="bg1"/>
                </a:solidFill>
              </a:rPr>
              <a:t>(Pasal 3 UU No 20 Sisdiknas Tahun 2003)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26653"/>
            <a:ext cx="10881360" cy="22322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id-ID" sz="3000" b="1" dirty="0"/>
              <a:t>B</a:t>
            </a:r>
            <a:r>
              <a:rPr lang="en-US" sz="3000" b="1" dirty="0" err="1"/>
              <a:t>erkembangnya</a:t>
            </a:r>
            <a:r>
              <a:rPr lang="en-US" sz="3000" b="1" dirty="0"/>
              <a:t> </a:t>
            </a:r>
            <a:r>
              <a:rPr lang="en-US" sz="3000" b="1" dirty="0" err="1"/>
              <a:t>potensi</a:t>
            </a:r>
            <a:r>
              <a:rPr lang="en-US" sz="3000" b="1" dirty="0"/>
              <a:t> </a:t>
            </a:r>
            <a:r>
              <a:rPr lang="en-US" sz="3000" b="1" dirty="0" err="1"/>
              <a:t>peserta</a:t>
            </a:r>
            <a:r>
              <a:rPr lang="en-US" sz="3000" b="1" dirty="0"/>
              <a:t> </a:t>
            </a:r>
            <a:r>
              <a:rPr lang="en-US" sz="3000" b="1" dirty="0" err="1"/>
              <a:t>didik</a:t>
            </a:r>
            <a:r>
              <a:rPr lang="en-US" sz="3000" b="1" dirty="0"/>
              <a:t> agar </a:t>
            </a:r>
            <a:r>
              <a:rPr lang="en-US" sz="3000" b="1" dirty="0" err="1"/>
              <a:t>menjadi</a:t>
            </a:r>
            <a:r>
              <a:rPr lang="en-US" sz="3000" b="1" dirty="0"/>
              <a:t> </a:t>
            </a:r>
            <a:r>
              <a:rPr lang="en-US" sz="3000" b="1" dirty="0" err="1"/>
              <a:t>manusia</a:t>
            </a:r>
            <a:r>
              <a:rPr lang="en-US" sz="3000" b="1" dirty="0"/>
              <a:t> yang</a:t>
            </a:r>
            <a:r>
              <a:rPr lang="id-ID" sz="3000" b="1" dirty="0"/>
              <a:t> b</a:t>
            </a:r>
            <a:r>
              <a:rPr lang="en-US" sz="3000" b="1" dirty="0" err="1"/>
              <a:t>eriman</a:t>
            </a:r>
            <a:r>
              <a:rPr lang="en-US" sz="3000" b="1" dirty="0"/>
              <a:t> </a:t>
            </a:r>
            <a:r>
              <a:rPr lang="en-US" sz="3000" b="1" dirty="0" err="1"/>
              <a:t>dan</a:t>
            </a:r>
            <a:r>
              <a:rPr lang="en-US" sz="3000" b="1" dirty="0"/>
              <a:t> </a:t>
            </a:r>
            <a:r>
              <a:rPr lang="en-US" sz="3000" b="1" dirty="0" err="1"/>
              <a:t>bertakwa</a:t>
            </a:r>
            <a:r>
              <a:rPr lang="en-US" sz="3000" b="1" dirty="0"/>
              <a:t> </a:t>
            </a:r>
            <a:r>
              <a:rPr lang="en-US" sz="3000" b="1" dirty="0" err="1"/>
              <a:t>kepada</a:t>
            </a:r>
            <a:r>
              <a:rPr lang="id-ID" sz="3000" b="1" dirty="0"/>
              <a:t> </a:t>
            </a:r>
            <a:r>
              <a:rPr lang="en-US" sz="3000" b="1" dirty="0" err="1"/>
              <a:t>Tuhan</a:t>
            </a:r>
            <a:r>
              <a:rPr lang="en-US" sz="3000" b="1" dirty="0"/>
              <a:t> Yang </a:t>
            </a:r>
            <a:r>
              <a:rPr lang="en-US" sz="3000" b="1" dirty="0" err="1"/>
              <a:t>Maha</a:t>
            </a:r>
            <a:r>
              <a:rPr lang="en-US" sz="3000" b="1" dirty="0"/>
              <a:t> </a:t>
            </a:r>
            <a:r>
              <a:rPr lang="en-US" sz="3000" b="1" dirty="0" err="1"/>
              <a:t>Esa</a:t>
            </a:r>
            <a:r>
              <a:rPr lang="en-US" sz="3000" b="1" dirty="0"/>
              <a:t>, </a:t>
            </a:r>
            <a:r>
              <a:rPr lang="en-US" sz="3000" b="1" dirty="0" err="1"/>
              <a:t>berakhlak</a:t>
            </a:r>
            <a:r>
              <a:rPr lang="en-US" sz="3000" b="1" dirty="0"/>
              <a:t> </a:t>
            </a:r>
            <a:r>
              <a:rPr lang="en-US" sz="3000" b="1" dirty="0" err="1"/>
              <a:t>mulia</a:t>
            </a:r>
            <a:r>
              <a:rPr lang="en-US" sz="3000" b="1" dirty="0"/>
              <a:t>, </a:t>
            </a:r>
            <a:r>
              <a:rPr lang="en-US" sz="3000" b="1" dirty="0" err="1"/>
              <a:t>sehat</a:t>
            </a:r>
            <a:r>
              <a:rPr lang="en-US" sz="3000" b="1" dirty="0"/>
              <a:t>, </a:t>
            </a:r>
            <a:r>
              <a:rPr lang="en-US" sz="3000" b="1" dirty="0" err="1"/>
              <a:t>berilmu</a:t>
            </a:r>
            <a:r>
              <a:rPr lang="en-US" sz="3000" b="1" dirty="0"/>
              <a:t>, </a:t>
            </a:r>
            <a:r>
              <a:rPr lang="en-US" sz="3000" b="1" dirty="0" err="1"/>
              <a:t>cakap</a:t>
            </a:r>
            <a:r>
              <a:rPr lang="en-US" sz="3000" b="1" dirty="0"/>
              <a:t>, </a:t>
            </a:r>
            <a:r>
              <a:rPr lang="en-US" sz="3000" b="1" dirty="0" err="1"/>
              <a:t>kreatif</a:t>
            </a:r>
            <a:r>
              <a:rPr lang="en-US" sz="3000" b="1" dirty="0"/>
              <a:t>, </a:t>
            </a:r>
            <a:r>
              <a:rPr lang="en-US" sz="3000" b="1" dirty="0" err="1"/>
              <a:t>mandiri</a:t>
            </a:r>
            <a:r>
              <a:rPr lang="en-US" sz="3000" b="1" dirty="0"/>
              <a:t>, </a:t>
            </a:r>
            <a:r>
              <a:rPr lang="en-US" sz="3000" b="1" dirty="0" err="1"/>
              <a:t>dan</a:t>
            </a:r>
            <a:r>
              <a:rPr lang="en-US" sz="3000" b="1" dirty="0"/>
              <a:t> </a:t>
            </a:r>
            <a:r>
              <a:rPr lang="en-US" sz="3000" b="1" dirty="0" err="1"/>
              <a:t>menjadi</a:t>
            </a:r>
            <a:r>
              <a:rPr lang="en-US" sz="3000" b="1" dirty="0"/>
              <a:t> </a:t>
            </a:r>
            <a:r>
              <a:rPr lang="en-US" sz="3000" b="1" dirty="0" err="1"/>
              <a:t>warga</a:t>
            </a:r>
            <a:r>
              <a:rPr lang="id-ID" sz="3000" b="1" dirty="0"/>
              <a:t> </a:t>
            </a:r>
            <a:r>
              <a:rPr lang="en-US" sz="3000" b="1" dirty="0" err="1"/>
              <a:t>negara</a:t>
            </a:r>
            <a:r>
              <a:rPr lang="en-US" sz="3000" b="1" dirty="0"/>
              <a:t> yang </a:t>
            </a:r>
            <a:r>
              <a:rPr lang="en-US" sz="3000" b="1" dirty="0" err="1"/>
              <a:t>demokratis</a:t>
            </a:r>
            <a:r>
              <a:rPr lang="en-US" sz="3000" b="1" dirty="0"/>
              <a:t> </a:t>
            </a:r>
            <a:r>
              <a:rPr lang="en-US" sz="3000" b="1" dirty="0" err="1"/>
              <a:t>serta</a:t>
            </a:r>
            <a:r>
              <a:rPr lang="en-US" sz="3000" b="1" dirty="0"/>
              <a:t> </a:t>
            </a:r>
            <a:r>
              <a:rPr lang="en-US" sz="3000" b="1" dirty="0" err="1"/>
              <a:t>bertanggung</a:t>
            </a:r>
            <a:r>
              <a:rPr lang="en-US" sz="3000" b="1" dirty="0"/>
              <a:t> </a:t>
            </a:r>
            <a:r>
              <a:rPr lang="en-US" sz="3000" b="1" dirty="0" err="1"/>
              <a:t>jawab</a:t>
            </a:r>
            <a:r>
              <a:rPr lang="en-US" sz="3000" b="1" dirty="0"/>
              <a:t>.</a:t>
            </a:r>
          </a:p>
        </p:txBody>
      </p:sp>
      <p:sp>
        <p:nvSpPr>
          <p:cNvPr id="6" name="Down Arrow 5"/>
          <p:cNvSpPr/>
          <p:nvPr/>
        </p:nvSpPr>
        <p:spPr>
          <a:xfrm>
            <a:off x="5286375" y="3496903"/>
            <a:ext cx="1462316" cy="43204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477"/>
              </p:ext>
            </p:extLst>
          </p:nvPr>
        </p:nvGraphicFramePr>
        <p:xfrm>
          <a:off x="1306286" y="3996571"/>
          <a:ext cx="8932495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5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6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b="1" dirty="0"/>
                        <a:t>Sikap Spiritual 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id-ID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eriman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dan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bertakwa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kepada</a:t>
                      </a:r>
                      <a:r>
                        <a:rPr lang="id-ID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Tuhan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Yang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Maha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Esa</a:t>
                      </a:r>
                      <a:endParaRPr lang="id-ID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/>
                        <a:t>Sikap Sosial 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berakh</a:t>
                      </a:r>
                      <a:endParaRPr lang="en-US" sz="2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2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lak</a:t>
                      </a:r>
                      <a:r>
                        <a:rPr lang="en-US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mulia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id-ID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sehat,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mandiri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dan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demokratis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serta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bertanggung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jawab</a:t>
                      </a:r>
                      <a:endParaRPr lang="id-ID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/>
                        <a:t>Pengetahuan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berilmu</a:t>
                      </a:r>
                      <a:endParaRPr lang="id-ID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="1" dirty="0"/>
                        <a:t>Keterampilan</a:t>
                      </a: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akap</a:t>
                      </a:r>
                      <a:r>
                        <a:rPr lang="id-ID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dan </a:t>
                      </a:r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kreatif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306285" y="3996571"/>
            <a:ext cx="8932495" cy="165614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0774" y="6536270"/>
            <a:ext cx="14029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/>
              <a:t>Sumber</a:t>
            </a:r>
            <a:r>
              <a:rPr lang="en-US" sz="900" dirty="0"/>
              <a:t>: </a:t>
            </a:r>
            <a:r>
              <a:rPr lang="en-US" sz="900" dirty="0" err="1"/>
              <a:t>Kemdikbud</a:t>
            </a:r>
            <a:r>
              <a:rPr lang="en-US" sz="900" dirty="0"/>
              <a:t> 2012 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32370" y="6356351"/>
            <a:ext cx="2133600" cy="365125"/>
          </a:xfrm>
        </p:spPr>
        <p:txBody>
          <a:bodyPr/>
          <a:lstStyle/>
          <a:p>
            <a:fld id="{F4A61C7B-8DA6-47E0-A60A-2E96442BF959}" type="slidenum">
              <a:rPr lang="id-ID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id-ID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862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Dari Abu Hurairah </a:t>
            </a:r>
            <a:r>
              <a:rPr lang="en-US" sz="3600" b="1" dirty="0" err="1"/>
              <a:t>radhiyallahu</a:t>
            </a:r>
            <a:r>
              <a:rPr lang="en-US" sz="3600" b="1" dirty="0"/>
              <a:t> ‘</a:t>
            </a:r>
            <a:r>
              <a:rPr lang="en-US" sz="3600" b="1" dirty="0" err="1"/>
              <a:t>anhu</a:t>
            </a:r>
            <a:r>
              <a:rPr lang="en-US" sz="3600" b="1" dirty="0"/>
              <a:t>, </a:t>
            </a:r>
            <a:r>
              <a:rPr lang="en-US" sz="3600" b="1" dirty="0" err="1"/>
              <a:t>ia</a:t>
            </a:r>
            <a:r>
              <a:rPr lang="en-US" sz="3600" b="1" dirty="0"/>
              <a:t> </a:t>
            </a:r>
            <a:r>
              <a:rPr lang="en-US" sz="3600" b="1" dirty="0" err="1"/>
              <a:t>berkata</a:t>
            </a:r>
            <a:r>
              <a:rPr lang="en-US" sz="3600" b="1" dirty="0"/>
              <a:t> </a:t>
            </a:r>
            <a:r>
              <a:rPr lang="en-US" sz="3600" b="1" dirty="0" err="1"/>
              <a:t>bahwa</a:t>
            </a:r>
            <a:r>
              <a:rPr lang="en-US" sz="3600" b="1" dirty="0"/>
              <a:t> </a:t>
            </a:r>
            <a:r>
              <a:rPr lang="en-US" sz="3600" b="1" dirty="0" err="1"/>
              <a:t>Rasulullah</a:t>
            </a:r>
            <a:r>
              <a:rPr lang="en-US" sz="3600" b="1" dirty="0"/>
              <a:t> </a:t>
            </a:r>
            <a:r>
              <a:rPr lang="en-US" sz="3600" b="1" dirty="0" err="1"/>
              <a:t>shallallahu</a:t>
            </a:r>
            <a:r>
              <a:rPr lang="en-US" sz="3600" b="1" dirty="0"/>
              <a:t> ‘</a:t>
            </a:r>
            <a:r>
              <a:rPr lang="en-US" sz="3600" b="1" dirty="0" err="1"/>
              <a:t>alaihi</a:t>
            </a:r>
            <a:r>
              <a:rPr lang="en-US" sz="3600" b="1" dirty="0"/>
              <a:t> </a:t>
            </a:r>
            <a:r>
              <a:rPr lang="en-US" sz="3600" b="1" dirty="0" err="1"/>
              <a:t>wa</a:t>
            </a:r>
            <a:r>
              <a:rPr lang="en-US" sz="3600" b="1" dirty="0"/>
              <a:t> </a:t>
            </a:r>
            <a:r>
              <a:rPr lang="en-US" sz="3600" b="1" dirty="0" err="1"/>
              <a:t>sallam</a:t>
            </a:r>
            <a:r>
              <a:rPr lang="en-US" sz="3600" b="1" dirty="0"/>
              <a:t> </a:t>
            </a:r>
            <a:r>
              <a:rPr lang="en-US" sz="3600" b="1" dirty="0" err="1" smtClean="0"/>
              <a:t>bersabda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ar-AE" dirty="0"/>
              <a:t>إِذَا مَاتَ الْإِنْسَانُ انْقَطَعَ عَمَلُهُ إِلَّا مِنْ ثَلَاثَةٍ مِنْ صَدَقَةٍ جَارِيَةٍ وَعِلْمٍ يُنْتَفَعُ بِهِ وَوَلَدٍ صَالِحٍ يَدْعُو لَهُ</a:t>
            </a:r>
          </a:p>
          <a:p>
            <a:endParaRPr lang="ar-AE" sz="3600" b="1" dirty="0"/>
          </a:p>
          <a:p>
            <a:r>
              <a:rPr lang="ar-AE" sz="3600" b="1" dirty="0"/>
              <a:t>“</a:t>
            </a:r>
            <a:r>
              <a:rPr lang="en-US" sz="3600" b="1" dirty="0" err="1"/>
              <a:t>Jika</a:t>
            </a:r>
            <a:r>
              <a:rPr lang="en-US" sz="3600" b="1" dirty="0"/>
              <a:t> </a:t>
            </a:r>
            <a:r>
              <a:rPr lang="en-US" sz="3600" b="1" dirty="0" err="1"/>
              <a:t>seseorang</a:t>
            </a:r>
            <a:r>
              <a:rPr lang="en-US" sz="3600" b="1" dirty="0"/>
              <a:t> </a:t>
            </a:r>
            <a:r>
              <a:rPr lang="en-US" sz="3600" b="1" dirty="0" err="1"/>
              <a:t>meninggal</a:t>
            </a:r>
            <a:r>
              <a:rPr lang="en-US" sz="3600" b="1" dirty="0"/>
              <a:t> </a:t>
            </a:r>
            <a:r>
              <a:rPr lang="en-US" sz="3600" b="1" dirty="0" err="1"/>
              <a:t>dunia</a:t>
            </a:r>
            <a:r>
              <a:rPr lang="en-US" sz="3600" b="1" dirty="0"/>
              <a:t>, </a:t>
            </a:r>
            <a:r>
              <a:rPr lang="en-US" sz="3600" b="1" dirty="0" err="1"/>
              <a:t>maka</a:t>
            </a:r>
            <a:r>
              <a:rPr lang="en-US" sz="3600" b="1" dirty="0"/>
              <a:t> </a:t>
            </a:r>
            <a:r>
              <a:rPr lang="en-US" sz="3600" b="1" dirty="0" err="1"/>
              <a:t>terputuslah</a:t>
            </a:r>
            <a:r>
              <a:rPr lang="en-US" sz="3600" b="1" dirty="0"/>
              <a:t> </a:t>
            </a:r>
            <a:r>
              <a:rPr lang="en-US" sz="3600" b="1" dirty="0" err="1"/>
              <a:t>amalannya</a:t>
            </a:r>
            <a:r>
              <a:rPr lang="en-US" sz="3600" b="1" dirty="0"/>
              <a:t> </a:t>
            </a:r>
            <a:r>
              <a:rPr lang="en-US" sz="3600" b="1" dirty="0" err="1"/>
              <a:t>kecuali</a:t>
            </a:r>
            <a:r>
              <a:rPr lang="en-US" sz="3600" b="1" dirty="0"/>
              <a:t> </a:t>
            </a:r>
            <a:r>
              <a:rPr lang="en-US" sz="3600" b="1" dirty="0" err="1"/>
              <a:t>tiga</a:t>
            </a:r>
            <a:r>
              <a:rPr lang="en-US" sz="3600" b="1" dirty="0"/>
              <a:t> </a:t>
            </a:r>
            <a:r>
              <a:rPr lang="en-US" sz="3600" b="1" dirty="0" err="1"/>
              <a:t>perkara</a:t>
            </a:r>
            <a:r>
              <a:rPr lang="en-US" sz="3600" b="1" dirty="0"/>
              <a:t> (</a:t>
            </a:r>
            <a:r>
              <a:rPr lang="en-US" sz="3600" b="1" dirty="0" err="1"/>
              <a:t>yaitu</a:t>
            </a:r>
            <a:r>
              <a:rPr lang="en-US" sz="3600" b="1" dirty="0"/>
              <a:t>): </a:t>
            </a:r>
            <a:r>
              <a:rPr lang="en-US" sz="3600" b="1" dirty="0" err="1"/>
              <a:t>sedekah</a:t>
            </a:r>
            <a:r>
              <a:rPr lang="en-US" sz="3600" b="1" dirty="0"/>
              <a:t> </a:t>
            </a:r>
            <a:r>
              <a:rPr lang="en-US" sz="3600" b="1" dirty="0" err="1"/>
              <a:t>jariyah</a:t>
            </a:r>
            <a:r>
              <a:rPr lang="en-US" sz="3600" b="1" dirty="0"/>
              <a:t>, </a:t>
            </a:r>
            <a:r>
              <a:rPr lang="en-US" sz="3600" b="1" dirty="0" err="1"/>
              <a:t>ilmu</a:t>
            </a:r>
            <a:r>
              <a:rPr lang="en-US" sz="3600" b="1" dirty="0"/>
              <a:t> yang </a:t>
            </a:r>
            <a:r>
              <a:rPr lang="en-US" sz="3600" b="1" dirty="0" err="1"/>
              <a:t>dimanfaatkan</a:t>
            </a:r>
            <a:r>
              <a:rPr lang="en-US" sz="3600" b="1" dirty="0"/>
              <a:t>, </a:t>
            </a:r>
            <a:r>
              <a:rPr lang="en-US" sz="3600" b="1" dirty="0" err="1"/>
              <a:t>atau</a:t>
            </a:r>
            <a:r>
              <a:rPr lang="en-US" sz="3600" b="1" dirty="0"/>
              <a:t> </a:t>
            </a:r>
            <a:r>
              <a:rPr lang="en-US" sz="3600" b="1" dirty="0" err="1"/>
              <a:t>do’a</a:t>
            </a:r>
            <a:r>
              <a:rPr lang="en-US" sz="3600" b="1" dirty="0"/>
              <a:t> </a:t>
            </a:r>
            <a:r>
              <a:rPr lang="en-US" sz="3600" b="1" dirty="0" err="1"/>
              <a:t>anak</a:t>
            </a:r>
            <a:r>
              <a:rPr lang="en-US" sz="3600" b="1" dirty="0"/>
              <a:t> yang </a:t>
            </a:r>
            <a:r>
              <a:rPr lang="en-US" sz="3600" b="1" dirty="0" err="1"/>
              <a:t>sholeh</a:t>
            </a:r>
            <a:r>
              <a:rPr lang="en-US" sz="3600" b="1" dirty="0"/>
              <a:t>” (HR. Muslim no. 1631)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29694" y="585653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Arial Black" panose="020B0A04020102020204" pitchFamily="34" charset="0"/>
              </a:rPr>
              <a:t>Tujuan Pendidikan Nasional</a:t>
            </a:r>
            <a:endParaRPr lang="id-ID" b="1" dirty="0">
              <a:latin typeface="Arial Black" panose="020B0A040201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429694" y="1915888"/>
            <a:ext cx="8425543" cy="1143000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/>
              <a:t>Berorientasi pada bangsa yang berkualitas, mandiri, beradab dan berdaya saing tinggi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5395021"/>
            <a:ext cx="3616237" cy="107721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rgbClr val="000066"/>
                </a:solidFill>
              </a:rPr>
              <a:t>BANGSA</a:t>
            </a:r>
          </a:p>
          <a:p>
            <a:pPr algn="ctr"/>
            <a:r>
              <a:rPr lang="id-ID" sz="3200" b="1" dirty="0" smtClean="0">
                <a:solidFill>
                  <a:srgbClr val="000066"/>
                </a:solidFill>
              </a:rPr>
              <a:t> YANG BERKUALITAS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11837" y="3211287"/>
            <a:ext cx="3581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PENDIDIKAN</a:t>
            </a:r>
            <a:endParaRPr lang="id-ID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511837" y="5457580"/>
            <a:ext cx="358140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MANUSIANYA BERKUALITAS</a:t>
            </a:r>
            <a:endParaRPr lang="id-ID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701837" y="4022650"/>
            <a:ext cx="358140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Nilai-ni</a:t>
            </a:r>
            <a:r>
              <a:rPr lang="en-US" sz="2800" dirty="0" err="1" smtClean="0"/>
              <a:t>lai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</a:t>
            </a:r>
            <a:r>
              <a:rPr lang="en-US" sz="2800" dirty="0" smtClean="0"/>
              <a:t> </a:t>
            </a:r>
            <a:r>
              <a:rPr lang="en-US" sz="2800" dirty="0" err="1" smtClean="0"/>
              <a:t>Bangsa</a:t>
            </a:r>
            <a:r>
              <a:rPr lang="id-ID" sz="2800" dirty="0" smtClean="0"/>
              <a:t> </a:t>
            </a:r>
            <a:endParaRPr lang="id-ID" sz="2800" dirty="0"/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 rot="5400000">
            <a:off x="7441001" y="4596043"/>
            <a:ext cx="1723073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3237" y="4506687"/>
            <a:ext cx="1981200" cy="1588"/>
          </a:xfrm>
          <a:prstGeom prst="straightConnector1">
            <a:avLst/>
          </a:prstGeom>
          <a:ln w="38100">
            <a:solidFill>
              <a:srgbClr val="FF33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  <a:endCxn id="6" idx="3"/>
          </p:cNvCxnSpPr>
          <p:nvPr/>
        </p:nvCxnSpPr>
        <p:spPr>
          <a:xfrm flipH="1" flipV="1">
            <a:off x="5445037" y="5933630"/>
            <a:ext cx="1066800" cy="1004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3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smtClean="0"/>
              <a:t>Kualitas Pendidikan</a:t>
            </a:r>
            <a:endParaRPr lang="id-ID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14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mtClean="0"/>
              <a:t>Banyak faktor yang mempengaruhi kualitas pendidikan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657600"/>
            <a:ext cx="2209800" cy="255454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Dana</a:t>
            </a:r>
          </a:p>
          <a:p>
            <a:pPr algn="ctr"/>
            <a:endParaRPr lang="id-ID" sz="3200" dirty="0" smtClean="0"/>
          </a:p>
          <a:p>
            <a:pPr algn="ctr"/>
            <a:endParaRPr lang="id-ID" sz="3200" dirty="0" smtClean="0"/>
          </a:p>
          <a:p>
            <a:pPr algn="ctr"/>
            <a:endParaRPr lang="id-ID" sz="3200" dirty="0" smtClean="0"/>
          </a:p>
          <a:p>
            <a:pPr algn="ctr"/>
            <a:endParaRPr lang="id-ID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01938" y="2362200"/>
            <a:ext cx="3581400" cy="523220"/>
          </a:xfrm>
          <a:prstGeom prst="rect">
            <a:avLst/>
          </a:prstGeom>
          <a:solidFill>
            <a:srgbClr val="FF3300"/>
          </a:solidFill>
          <a:ln w="28575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b="1" dirty="0" smtClean="0">
                <a:solidFill>
                  <a:schemeClr val="bg1"/>
                </a:solidFill>
              </a:rPr>
              <a:t>Guru/ Dosen</a:t>
            </a:r>
            <a:endParaRPr lang="id-ID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1130" y="3124200"/>
            <a:ext cx="3581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Kurikulum</a:t>
            </a:r>
            <a:endParaRPr lang="id-ID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41125" y="3962400"/>
            <a:ext cx="358140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Buku dan jaringan internet</a:t>
            </a:r>
            <a:endParaRPr lang="id-ID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701940" y="5181600"/>
            <a:ext cx="3581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Sarana dan Prasarana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5812" y="5943600"/>
            <a:ext cx="3581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/>
              <a:t>dan lain-lain</a:t>
            </a:r>
            <a:endParaRPr lang="id-ID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2209800"/>
            <a:ext cx="3352800" cy="954107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chemeClr val="bg1"/>
                </a:solidFill>
              </a:rPr>
              <a:t>PENDIDIKAN YANG BERKUALITAS</a:t>
            </a:r>
            <a:endParaRPr lang="id-ID" sz="2800" b="1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>
            <a:endCxn id="12" idx="3"/>
          </p:cNvCxnSpPr>
          <p:nvPr/>
        </p:nvCxnSpPr>
        <p:spPr>
          <a:xfrm flipH="1">
            <a:off x="3505200" y="2623810"/>
            <a:ext cx="2312126" cy="63044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  <a:endCxn id="12" idx="3"/>
          </p:cNvCxnSpPr>
          <p:nvPr/>
        </p:nvCxnSpPr>
        <p:spPr>
          <a:xfrm flipH="1" flipV="1">
            <a:off x="3505200" y="2686854"/>
            <a:ext cx="2235930" cy="698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1"/>
            <a:endCxn id="12" idx="3"/>
          </p:cNvCxnSpPr>
          <p:nvPr/>
        </p:nvCxnSpPr>
        <p:spPr>
          <a:xfrm flipH="1" flipV="1">
            <a:off x="3505200" y="2686854"/>
            <a:ext cx="2235925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  <a:endCxn id="12" idx="3"/>
          </p:cNvCxnSpPr>
          <p:nvPr/>
        </p:nvCxnSpPr>
        <p:spPr>
          <a:xfrm flipH="1" flipV="1">
            <a:off x="3505200" y="2686854"/>
            <a:ext cx="2196740" cy="2756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1"/>
          </p:cNvCxnSpPr>
          <p:nvPr/>
        </p:nvCxnSpPr>
        <p:spPr>
          <a:xfrm flipH="1" flipV="1">
            <a:off x="3429000" y="2514600"/>
            <a:ext cx="2246812" cy="3690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12" idx="3"/>
          </p:cNvCxnSpPr>
          <p:nvPr/>
        </p:nvCxnSpPr>
        <p:spPr>
          <a:xfrm flipV="1">
            <a:off x="2971800" y="2686854"/>
            <a:ext cx="533400" cy="2248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9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6111240" cy="914401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PENTIGNYA PENDIDIKAN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500" y="2978332"/>
            <a:ext cx="368372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PERAN STRATEGIS PENDIDIKAN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152607" y="1254032"/>
            <a:ext cx="5381897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MENINGKATKAN KUALITAS  PERADABAN DAN KEBUDAYAAN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6172875" y="2592510"/>
            <a:ext cx="5381897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MENINGKATKAN KUALITAS KESEHATAN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875" y="3866603"/>
            <a:ext cx="5381897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MENINGKATKAN PENDAPATAN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72875" y="5499464"/>
            <a:ext cx="5381897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MENINGKATKAN DDAYA SAING BANGSA</a:t>
            </a:r>
            <a:endParaRPr lang="en-US" sz="3200" dirty="0"/>
          </a:p>
        </p:txBody>
      </p: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 flipV="1">
            <a:off x="3788229" y="1761864"/>
            <a:ext cx="2364378" cy="1816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45874" y="212924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7" idx="1"/>
          </p:cNvCxnSpPr>
          <p:nvPr/>
        </p:nvCxnSpPr>
        <p:spPr>
          <a:xfrm flipV="1">
            <a:off x="3788229" y="3131119"/>
            <a:ext cx="2384646" cy="447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0" idx="1"/>
          </p:cNvCxnSpPr>
          <p:nvPr/>
        </p:nvCxnSpPr>
        <p:spPr>
          <a:xfrm>
            <a:off x="3788229" y="3578497"/>
            <a:ext cx="2384646" cy="949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1" idx="1"/>
          </p:cNvCxnSpPr>
          <p:nvPr/>
        </p:nvCxnSpPr>
        <p:spPr>
          <a:xfrm>
            <a:off x="3788229" y="3578497"/>
            <a:ext cx="2384646" cy="2459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49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62896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0D2E0A-2287-FA4B-BEF7-55FB9D9A23D3}" type="slidenum">
              <a:rPr lang="en-US" sz="1200">
                <a:solidFill>
                  <a:srgbClr val="898989"/>
                </a:solidFill>
                <a:cs typeface="Arial" charset="0"/>
              </a:rPr>
              <a:pPr eaLnBrk="1" hangingPunct="1"/>
              <a:t>15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1058364" y="-1"/>
            <a:ext cx="9180000" cy="1223997"/>
          </a:xfrm>
          <a:solidFill>
            <a:schemeClr val="accent5">
              <a:lumMod val="40000"/>
              <a:lumOff val="60000"/>
            </a:schemeClr>
          </a:solidFill>
          <a:effectLst>
            <a:glow rad="101600">
              <a:schemeClr val="accent6">
                <a:lumMod val="60000"/>
                <a:lumOff val="40000"/>
                <a:alpha val="75000"/>
              </a:schemeClr>
            </a:glow>
            <a:softEdge rad="114300"/>
          </a:effectLst>
          <a:scene3d>
            <a:camera prst="orthographicFront"/>
            <a:lightRig rig="threePt" dir="t"/>
          </a:scene3d>
          <a:sp3d>
            <a:bevelT w="19050" h="88900"/>
            <a:bevelB w="19050"/>
          </a:sp3d>
          <a:extLst/>
        </p:spPr>
        <p:txBody>
          <a:bodyPr lIns="0" rIns="0" bIns="0">
            <a:normAutofit/>
          </a:bodyPr>
          <a:lstStyle/>
          <a:p>
            <a:pPr eaLnBrk="1" hangingPunct="1"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PERAN GURU DI ABAD 21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35229" y="1979880"/>
            <a:ext cx="2232025" cy="15696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Calibri" charset="0"/>
                <a:cs typeface="Arial" charset="0"/>
              </a:rPr>
              <a:t>Guru </a:t>
            </a:r>
            <a:r>
              <a:rPr lang="en-US" sz="3200" dirty="0" err="1">
                <a:latin typeface="Calibri" charset="0"/>
                <a:cs typeface="Arial" charset="0"/>
              </a:rPr>
              <a:t>Profesional</a:t>
            </a:r>
            <a:r>
              <a:rPr lang="en-US" sz="3200" dirty="0">
                <a:latin typeface="Calibri" charset="0"/>
                <a:cs typeface="Arial" charset="0"/>
              </a:rPr>
              <a:t> Abad 21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034496" y="1972923"/>
            <a:ext cx="2087562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err="1">
                <a:latin typeface="Calibri" charset="0"/>
                <a:cs typeface="Arial" charset="0"/>
              </a:rPr>
              <a:t>Pendidikan</a:t>
            </a:r>
            <a:r>
              <a:rPr lang="en-US" sz="2800" dirty="0">
                <a:latin typeface="Calibri" charset="0"/>
                <a:cs typeface="Arial" charset="0"/>
              </a:rPr>
              <a:t> Global yang </a:t>
            </a:r>
            <a:r>
              <a:rPr lang="en-US" sz="2800" dirty="0" err="1">
                <a:latin typeface="Calibri" charset="0"/>
                <a:cs typeface="Arial" charset="0"/>
              </a:rPr>
              <a:t>Kompetitif</a:t>
            </a:r>
            <a:endParaRPr lang="en-US" sz="2800" dirty="0">
              <a:latin typeface="Calibri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4207898" y="1481238"/>
            <a:ext cx="2952750" cy="28813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  <a:extLst/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defRPr/>
            </a:pPr>
            <a:r>
              <a:rPr lang="en-US" sz="2400" dirty="0">
                <a:latin typeface="Calibri" charset="0"/>
                <a:cs typeface="Arial" charset="0"/>
              </a:rPr>
              <a:t>Proses </a:t>
            </a:r>
          </a:p>
          <a:p>
            <a:pPr marL="342900" indent="-342900" algn="ctr">
              <a:lnSpc>
                <a:spcPct val="80000"/>
              </a:lnSpc>
              <a:defRPr/>
            </a:pPr>
            <a:r>
              <a:rPr lang="en-US" sz="2400" dirty="0" err="1">
                <a:latin typeface="Calibri" charset="0"/>
                <a:cs typeface="Arial" charset="0"/>
              </a:rPr>
              <a:t>Belajar</a:t>
            </a:r>
            <a:r>
              <a:rPr lang="en-US" sz="2400" dirty="0">
                <a:latin typeface="Calibri" charset="0"/>
                <a:cs typeface="Arial" charset="0"/>
              </a:rPr>
              <a:t> – </a:t>
            </a:r>
            <a:r>
              <a:rPr lang="en-US" sz="2400" dirty="0" err="1">
                <a:latin typeface="Calibri" charset="0"/>
                <a:cs typeface="Arial" charset="0"/>
              </a:rPr>
              <a:t>Mengajar</a:t>
            </a:r>
            <a:r>
              <a:rPr lang="en-US" sz="2400" dirty="0">
                <a:latin typeface="Calibri" charset="0"/>
                <a:cs typeface="Arial" charset="0"/>
              </a:rPr>
              <a:t>: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000066"/>
                </a:solidFill>
                <a:cs typeface="Arial" charset="0"/>
              </a:rPr>
              <a:t> To Describe;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000066"/>
                </a:solidFill>
                <a:cs typeface="Arial" charset="0"/>
              </a:rPr>
              <a:t> To Explain;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000066"/>
                </a:solidFill>
                <a:cs typeface="Arial" charset="0"/>
              </a:rPr>
              <a:t>To Illustrate;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000066"/>
                </a:solidFill>
                <a:cs typeface="Arial" charset="0"/>
              </a:rPr>
              <a:t>To Demonstrate; </a:t>
            </a:r>
          </a:p>
          <a:p>
            <a:pPr algn="ctr">
              <a:defRPr/>
            </a:pPr>
            <a:r>
              <a:rPr lang="en-US" sz="2400" b="1" i="1" dirty="0">
                <a:solidFill>
                  <a:srgbClr val="FF1C1C"/>
                </a:solidFill>
                <a:cs typeface="Arial" charset="0"/>
              </a:rPr>
              <a:t>To Inspire</a:t>
            </a:r>
            <a:r>
              <a:rPr lang="en-US" sz="2400" b="1" dirty="0">
                <a:solidFill>
                  <a:srgbClr val="FF1C1C"/>
                </a:solidFill>
                <a:latin typeface="Calibri" charset="0"/>
                <a:cs typeface="Arial" charset="0"/>
              </a:rPr>
              <a:t>;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3423673" y="2371725"/>
            <a:ext cx="719137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232085" y="2305050"/>
            <a:ext cx="755650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975352" y="4573442"/>
            <a:ext cx="7416800" cy="2085796"/>
          </a:xfrm>
          <a:prstGeom prst="upArrow">
            <a:avLst/>
          </a:prstGeom>
          <a:solidFill>
            <a:srgbClr val="FFFF00"/>
          </a:solidFill>
          <a:ln/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400" i="1" dirty="0">
                <a:solidFill>
                  <a:schemeClr val="tx1"/>
                </a:solidFill>
                <a:cs typeface="Arial" charset="0"/>
              </a:rPr>
              <a:t>Guru: 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faktor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utama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dalam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menentukan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keberhasilan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proses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belajar-mengajar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: </a:t>
            </a:r>
            <a:r>
              <a:rPr lang="en-US" sz="2400" i="1" dirty="0" err="1">
                <a:solidFill>
                  <a:schemeClr val="tx1"/>
                </a:solidFill>
                <a:cs typeface="Arial" charset="0"/>
              </a:rPr>
              <a:t>aspek</a:t>
            </a:r>
            <a:r>
              <a:rPr lang="en-US" sz="2400" i="1" dirty="0">
                <a:solidFill>
                  <a:schemeClr val="tx1"/>
                </a:solidFill>
                <a:cs typeface="Arial" charset="0"/>
              </a:rPr>
              <a:t> - </a:t>
            </a:r>
            <a:r>
              <a:rPr lang="en-US" sz="2400" b="1" i="1" dirty="0">
                <a:solidFill>
                  <a:srgbClr val="FF0000"/>
                </a:solidFill>
                <a:cs typeface="Arial" charset="0"/>
              </a:rPr>
              <a:t>Learning to Learn. 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12754998" y="18081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6388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PENANGANAN PENDIDIKAN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Proses </a:t>
            </a:r>
            <a:r>
              <a:rPr lang="en-US" b="1" dirty="0" err="1">
                <a:solidFill>
                  <a:srgbClr val="002060"/>
                </a:solidFill>
              </a:rPr>
              <a:t>pembelajaran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daring </a:t>
            </a:r>
            <a:r>
              <a:rPr lang="en-US" b="1" dirty="0" err="1">
                <a:solidFill>
                  <a:srgbClr val="002060"/>
                </a:solidFill>
              </a:rPr>
              <a:t>karena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pandemi</a:t>
            </a:r>
            <a:r>
              <a:rPr lang="en-US" b="1" dirty="0">
                <a:solidFill>
                  <a:srgbClr val="002060"/>
                </a:solidFill>
              </a:rPr>
              <a:t> Covid-19 </a:t>
            </a:r>
            <a:r>
              <a:rPr lang="en-US" b="1" dirty="0" err="1">
                <a:solidFill>
                  <a:srgbClr val="002060"/>
                </a:solidFill>
              </a:rPr>
              <a:t>menjadi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fenomena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kolosal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lintas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benua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periode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hampir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bersamaan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Unesco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memberikan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beberapa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contoh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aplikasi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Pendidikan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digital, platform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pembelajaran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daring </a:t>
            </a:r>
            <a:r>
              <a:rPr lang="en-US" b="1" dirty="0" err="1">
                <a:solidFill>
                  <a:srgbClr val="002060"/>
                </a:solidFill>
              </a:rPr>
              <a:t>karena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pandemi</a:t>
            </a:r>
            <a:r>
              <a:rPr lang="en-US" b="1" dirty="0">
                <a:solidFill>
                  <a:srgbClr val="002060"/>
                </a:solidFill>
              </a:rPr>
              <a:t> Covid19.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Tujuannya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membantu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orang </a:t>
            </a:r>
            <a:r>
              <a:rPr lang="en-US" b="1" dirty="0" err="1">
                <a:solidFill>
                  <a:srgbClr val="002060"/>
                </a:solidFill>
              </a:rPr>
              <a:t>tua</a:t>
            </a:r>
            <a:r>
              <a:rPr lang="en-US" b="1" dirty="0">
                <a:solidFill>
                  <a:srgbClr val="002060"/>
                </a:solidFill>
              </a:rPr>
              <a:t>, guru, </a:t>
            </a:r>
            <a:r>
              <a:rPr lang="en-US" b="1" dirty="0" err="1">
                <a:solidFill>
                  <a:srgbClr val="002060"/>
                </a:solidFill>
              </a:rPr>
              <a:t>sekolah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administrator </a:t>
            </a:r>
            <a:r>
              <a:rPr lang="en-US" b="1" dirty="0" err="1">
                <a:solidFill>
                  <a:srgbClr val="002060"/>
                </a:solidFill>
              </a:rPr>
              <a:t>sekolah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dapat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tetap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memfasilitasi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pembelajaran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siswa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memberikan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hubungan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interaksi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selama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periode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penutupan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sekolah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53653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4496"/>
            <a:ext cx="10515600" cy="993028"/>
          </a:xfrm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PEMBELAJARAN DI ERA WABAH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154"/>
            <a:ext cx="10515600" cy="489895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Konten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dukungan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disiapkan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Unseco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meliputi</a:t>
            </a:r>
            <a:r>
              <a:rPr lang="en-US" b="1" dirty="0">
                <a:solidFill>
                  <a:srgbClr val="002060"/>
                </a:solidFill>
              </a:rPr>
              <a:t> link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laman-laman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memberikan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pelayanan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terkait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pemberian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dukungan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psikososial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misalnya</a:t>
            </a:r>
            <a:r>
              <a:rPr lang="en-US" b="1" dirty="0">
                <a:solidFill>
                  <a:srgbClr val="002060"/>
                </a:solidFill>
              </a:rPr>
              <a:t>: link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laman</a:t>
            </a:r>
            <a:r>
              <a:rPr lang="en-US" b="1" dirty="0">
                <a:solidFill>
                  <a:srgbClr val="002060"/>
                </a:solidFill>
              </a:rPr>
              <a:t> WHO, </a:t>
            </a:r>
            <a:r>
              <a:rPr lang="en-US" b="1" dirty="0" err="1">
                <a:solidFill>
                  <a:srgbClr val="002060"/>
                </a:solidFill>
              </a:rPr>
              <a:t>Unicef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smtClean="0">
                <a:solidFill>
                  <a:srgbClr val="002060"/>
                </a:solidFill>
              </a:rPr>
              <a:t>etc</a:t>
            </a:r>
            <a:r>
              <a:rPr lang="en-US" b="1" dirty="0">
                <a:solidFill>
                  <a:srgbClr val="002060"/>
                </a:solidFill>
              </a:rPr>
              <a:t>.), 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System yang </a:t>
            </a:r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diinstal</a:t>
            </a:r>
            <a:r>
              <a:rPr lang="en-US" dirty="0">
                <a:solidFill>
                  <a:srgbClr val="002060"/>
                </a:solidFill>
              </a:rPr>
              <a:t> di </a:t>
            </a:r>
            <a:r>
              <a:rPr lang="en-US" dirty="0" err="1">
                <a:solidFill>
                  <a:srgbClr val="002060"/>
                </a:solidFill>
              </a:rPr>
              <a:t>Hp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err="1">
                <a:solidFill>
                  <a:srgbClr val="002060"/>
                </a:solidFill>
              </a:rPr>
              <a:t>misalnya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err="1">
                <a:solidFill>
                  <a:srgbClr val="002060"/>
                </a:solidFill>
              </a:rPr>
              <a:t>Ustad</a:t>
            </a:r>
            <a:r>
              <a:rPr lang="en-US" dirty="0">
                <a:solidFill>
                  <a:srgbClr val="002060"/>
                </a:solidFill>
              </a:rPr>
              <a:t> Mobile, </a:t>
            </a:r>
            <a:r>
              <a:rPr lang="en-US" dirty="0" err="1">
                <a:solidFill>
                  <a:srgbClr val="002060"/>
                </a:solidFill>
              </a:rPr>
              <a:t>Funzi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ect</a:t>
            </a:r>
            <a:r>
              <a:rPr lang="en-US" dirty="0">
                <a:solidFill>
                  <a:srgbClr val="002060"/>
                </a:solidFill>
              </a:rPr>
              <a:t>.),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Konten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pembelajaran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mandiri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dirty="0" err="1">
                <a:solidFill>
                  <a:srgbClr val="002060"/>
                </a:solidFill>
              </a:rPr>
              <a:t>misalnya</a:t>
            </a:r>
            <a:r>
              <a:rPr lang="en-US" dirty="0">
                <a:solidFill>
                  <a:srgbClr val="002060"/>
                </a:solidFill>
              </a:rPr>
              <a:t>: British Council, Code It, Madrasa, YouTube, </a:t>
            </a:r>
            <a:r>
              <a:rPr lang="en-US" dirty="0" err="1">
                <a:solidFill>
                  <a:srgbClr val="002060"/>
                </a:solidFill>
              </a:rPr>
              <a:t>ect</a:t>
            </a:r>
            <a:r>
              <a:rPr lang="en-US" dirty="0">
                <a:solidFill>
                  <a:srgbClr val="002060"/>
                </a:solidFill>
              </a:rPr>
              <a:t>.),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Sistem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pembelajaran</a:t>
            </a:r>
            <a:r>
              <a:rPr lang="en-US" dirty="0">
                <a:solidFill>
                  <a:srgbClr val="002060"/>
                </a:solidFill>
              </a:rPr>
              <a:t> digital (</a:t>
            </a:r>
            <a:r>
              <a:rPr lang="en-US" dirty="0" err="1">
                <a:solidFill>
                  <a:srgbClr val="002060"/>
                </a:solidFill>
              </a:rPr>
              <a:t>misalnya</a:t>
            </a:r>
            <a:r>
              <a:rPr lang="en-US" dirty="0">
                <a:solidFill>
                  <a:srgbClr val="002060"/>
                </a:solidFill>
              </a:rPr>
              <a:t>: Edmodo, </a:t>
            </a:r>
            <a:r>
              <a:rPr lang="en-US" dirty="0" err="1">
                <a:solidFill>
                  <a:srgbClr val="002060"/>
                </a:solidFill>
              </a:rPr>
              <a:t>ClassDojo</a:t>
            </a:r>
            <a:r>
              <a:rPr lang="en-US" dirty="0">
                <a:solidFill>
                  <a:srgbClr val="002060"/>
                </a:solidFill>
              </a:rPr>
              <a:t>, Google Classroom, etc.),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</a:rPr>
              <a:t> Platform </a:t>
            </a:r>
            <a:r>
              <a:rPr lang="en-US" dirty="0" err="1">
                <a:solidFill>
                  <a:srgbClr val="002060"/>
                </a:solidFill>
              </a:rPr>
              <a:t>kuliah</a:t>
            </a:r>
            <a:r>
              <a:rPr lang="en-US" dirty="0">
                <a:solidFill>
                  <a:srgbClr val="002060"/>
                </a:solidFill>
              </a:rPr>
              <a:t> online </a:t>
            </a:r>
            <a:r>
              <a:rPr lang="en-US" dirty="0" err="1">
                <a:solidFill>
                  <a:srgbClr val="002060"/>
                </a:solidFill>
              </a:rPr>
              <a:t>terbuka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umum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>
                <a:solidFill>
                  <a:srgbClr val="002060"/>
                </a:solidFill>
              </a:rPr>
              <a:t>misalnya</a:t>
            </a:r>
            <a:r>
              <a:rPr lang="en-US" dirty="0">
                <a:solidFill>
                  <a:srgbClr val="002060"/>
                </a:solidFill>
              </a:rPr>
              <a:t>: Alison, </a:t>
            </a:r>
            <a:r>
              <a:rPr lang="en-US" dirty="0" err="1">
                <a:solidFill>
                  <a:srgbClr val="002060"/>
                </a:solidFill>
              </a:rPr>
              <a:t>Edx</a:t>
            </a:r>
            <a:r>
              <a:rPr lang="en-US" dirty="0">
                <a:solidFill>
                  <a:srgbClr val="002060"/>
                </a:solidFill>
              </a:rPr>
              <a:t>, TED-</a:t>
            </a:r>
            <a:r>
              <a:rPr lang="en-US" dirty="0" err="1">
                <a:solidFill>
                  <a:srgbClr val="002060"/>
                </a:solidFill>
              </a:rPr>
              <a:t>ed</a:t>
            </a:r>
            <a:r>
              <a:rPr lang="en-US" dirty="0">
                <a:solidFill>
                  <a:srgbClr val="002060"/>
                </a:solidFill>
              </a:rPr>
              <a:t> Earth School, </a:t>
            </a:r>
            <a:r>
              <a:rPr lang="en-US" dirty="0" err="1">
                <a:solidFill>
                  <a:srgbClr val="002060"/>
                </a:solidFill>
              </a:rPr>
              <a:t>ect</a:t>
            </a:r>
            <a:r>
              <a:rPr lang="en-US" dirty="0">
                <a:solidFill>
                  <a:srgbClr val="002060"/>
                </a:solidFill>
              </a:rPr>
              <a:t>.),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</a:rPr>
              <a:t> Platform </a:t>
            </a:r>
            <a:r>
              <a:rPr lang="en-US" dirty="0" err="1">
                <a:solidFill>
                  <a:srgbClr val="002060"/>
                </a:solidFill>
              </a:rPr>
              <a:t>kolaborasi</a:t>
            </a:r>
            <a:r>
              <a:rPr lang="en-US" dirty="0">
                <a:solidFill>
                  <a:srgbClr val="002060"/>
                </a:solidFill>
              </a:rPr>
              <a:t> yang </a:t>
            </a:r>
            <a:r>
              <a:rPr lang="en-US" dirty="0" err="1">
                <a:solidFill>
                  <a:srgbClr val="002060"/>
                </a:solidFill>
              </a:rPr>
              <a:t>mendukung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komunikasi</a:t>
            </a:r>
            <a:r>
              <a:rPr lang="en-US" dirty="0">
                <a:solidFill>
                  <a:srgbClr val="002060"/>
                </a:solidFill>
              </a:rPr>
              <a:t> video </a:t>
            </a:r>
            <a:r>
              <a:rPr lang="en-US" dirty="0" err="1" smtClean="0">
                <a:solidFill>
                  <a:srgbClr val="002060"/>
                </a:solidFill>
              </a:rPr>
              <a:t>langsung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dirty="0" err="1">
                <a:solidFill>
                  <a:srgbClr val="002060"/>
                </a:solidFill>
              </a:rPr>
              <a:t>misalnya</a:t>
            </a:r>
            <a:r>
              <a:rPr lang="en-US" dirty="0">
                <a:solidFill>
                  <a:srgbClr val="002060"/>
                </a:solidFill>
              </a:rPr>
              <a:t>: Teams, Skype, WhatsApp, Zoom, </a:t>
            </a:r>
            <a:r>
              <a:rPr lang="en-US" dirty="0" err="1">
                <a:solidFill>
                  <a:srgbClr val="002060"/>
                </a:solidFill>
              </a:rPr>
              <a:t>ect</a:t>
            </a:r>
            <a:r>
              <a:rPr lang="en-US" dirty="0">
                <a:solidFill>
                  <a:srgbClr val="002060"/>
                </a:solidFill>
              </a:rPr>
              <a:t>.) </a:t>
            </a:r>
            <a:r>
              <a:rPr lang="en-US" dirty="0" err="1">
                <a:solidFill>
                  <a:srgbClr val="002060"/>
                </a:solidFill>
              </a:rPr>
              <a:t>dan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lain </a:t>
            </a:r>
            <a:r>
              <a:rPr lang="en-US" dirty="0" err="1" smtClean="0">
                <a:solidFill>
                  <a:srgbClr val="002060"/>
                </a:solidFill>
              </a:rPr>
              <a:t>sebagainya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51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836757" y="1092200"/>
            <a:ext cx="2195131" cy="55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3155" tIns="51577" rIns="103155" bIns="51577" rtlCol="0" anchor="ctr">
            <a:normAutofit fontScale="47500" lnSpcReduction="20000"/>
          </a:bodyPr>
          <a:lstStyle>
            <a:lvl1pPr algn="ctr" defTabSz="386815" rtl="0" eaLnBrk="1" latinLnBrk="0" hangingPunct="1">
              <a:spcBef>
                <a:spcPct val="0"/>
              </a:spcBef>
              <a:buNone/>
              <a:defRPr sz="37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Religius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Jujur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Toleransi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Disiplin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Kerja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Keras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Kreatif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Mandiri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Demokratis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Rasa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Ingin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Tahu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Semangat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Kebangsaan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Cinta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Tanah Air</a:t>
            </a: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Menghargai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Prestasi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Bersahabat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/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Komunikatif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Cinta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Damai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Gemar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Membaca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Peduli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Lingkungan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Peduli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Sosial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Tanggung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Jawab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sz="3200" b="1" dirty="0" err="1">
                <a:latin typeface="Helvetica Neue" charset="0"/>
                <a:ea typeface="Helvetica Neue" charset="0"/>
                <a:cs typeface="Helvetica Neue" charset="0"/>
              </a:rPr>
              <a:t>dan</a:t>
            </a:r>
            <a:r>
              <a:rPr lang="en-US" sz="3200" b="1" dirty="0">
                <a:latin typeface="Helvetica Neue" charset="0"/>
                <a:ea typeface="Helvetica Neue" charset="0"/>
                <a:cs typeface="Helvetica Neue" charset="0"/>
              </a:rPr>
              <a:t> lain-lain)</a:t>
            </a:r>
          </a:p>
          <a:p>
            <a:endParaRPr lang="en-US" sz="27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27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sz="27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2775" dirty="0" err="1">
                <a:latin typeface="Helvetica Neue" charset="0"/>
                <a:ea typeface="Helvetica Neue" charset="0"/>
                <a:cs typeface="Helvetica Neue" charset="0"/>
              </a:rPr>
              <a:t>Nilai-nilai</a:t>
            </a:r>
            <a:r>
              <a:rPr lang="en-US" sz="2775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775" dirty="0" err="1">
                <a:latin typeface="Helvetica Neue" charset="0"/>
                <a:ea typeface="Helvetica Neue" charset="0"/>
                <a:cs typeface="Helvetica Neue" charset="0"/>
              </a:rPr>
              <a:t>Karakter</a:t>
            </a:r>
            <a:endParaRPr lang="en-US" sz="2775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86214444"/>
              </p:ext>
            </p:extLst>
          </p:nvPr>
        </p:nvGraphicFramePr>
        <p:xfrm>
          <a:off x="1581122" y="1617078"/>
          <a:ext cx="2682076" cy="384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hevron 5"/>
          <p:cNvSpPr/>
          <p:nvPr/>
        </p:nvSpPr>
        <p:spPr>
          <a:xfrm>
            <a:off x="4511058" y="3230661"/>
            <a:ext cx="494579" cy="464017"/>
          </a:xfrm>
          <a:prstGeom prst="chevron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6861017" y="3230661"/>
            <a:ext cx="494579" cy="464017"/>
          </a:xfrm>
          <a:prstGeom prst="chevron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80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5118" y="5916221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Filosofi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Pendidikan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Karakter</a:t>
            </a:r>
            <a:endParaRPr lang="en-US" sz="11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Ki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Hajar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Dewantara</a:t>
            </a:r>
            <a:endParaRPr lang="en-US" sz="11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2718" y="5899828"/>
            <a:ext cx="2327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Kristalisasi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Nilai-Nilai</a:t>
            </a:r>
            <a:endParaRPr lang="en-US" sz="11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787" y="1617078"/>
            <a:ext cx="3630453" cy="39964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378734" y="1866563"/>
            <a:ext cx="972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dirty="0" err="1">
                <a:latin typeface="Helvetica Neue" charset="0"/>
                <a:ea typeface="Helvetica Neue" charset="0"/>
                <a:cs typeface="Helvetica Neue" charset="0"/>
              </a:rPr>
              <a:t>Etika</a:t>
            </a:r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01730" y="3722645"/>
            <a:ext cx="978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sz="1600" dirty="0" err="1">
                <a:latin typeface="Helvetica Neue" charset="0"/>
                <a:ea typeface="Helvetica Neue" charset="0"/>
                <a:cs typeface="Helvetica Neue" charset="0"/>
              </a:rPr>
              <a:t>Literasi</a:t>
            </a:r>
            <a:r>
              <a:rPr lang="en-US" sz="1600" dirty="0">
                <a:latin typeface="Helvetica Neue" charset="0"/>
                <a:ea typeface="Helvetica Neue" charset="0"/>
                <a:cs typeface="Helvetica Neue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95328" y="3807310"/>
            <a:ext cx="1203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sz="1200" dirty="0" err="1">
                <a:latin typeface="Helvetica Neue" charset="0"/>
                <a:ea typeface="Helvetica Neue" charset="0"/>
                <a:cs typeface="Helvetica Neue" charset="0"/>
              </a:rPr>
              <a:t>Kinestetika</a:t>
            </a:r>
            <a:r>
              <a:rPr lang="en-US" sz="1200" dirty="0">
                <a:latin typeface="Helvetica Neue" charset="0"/>
                <a:ea typeface="Helvetica Neue" charset="0"/>
                <a:cs typeface="Helvetica Neue" charset="0"/>
              </a:rPr>
              <a:t>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41187" y="4807583"/>
            <a:ext cx="122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dirty="0" err="1">
                <a:latin typeface="Helvetica Neue" charset="0"/>
                <a:ea typeface="Helvetica Neue" charset="0"/>
                <a:cs typeface="Helvetica Neue" charset="0"/>
              </a:rPr>
              <a:t>Estetika</a:t>
            </a:r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55502" y="310087"/>
            <a:ext cx="7150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277AC0"/>
                </a:solidFill>
                <a:latin typeface="Helvetica Neue" charset="0"/>
                <a:ea typeface="Helvetica Neue" charset="0"/>
                <a:cs typeface="Helvetica Neue" charset="0"/>
              </a:rPr>
              <a:t>Pengembangan</a:t>
            </a:r>
            <a:r>
              <a:rPr lang="en-US" sz="2400" b="1" dirty="0">
                <a:solidFill>
                  <a:srgbClr val="277AC0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b="1" dirty="0" err="1">
                <a:solidFill>
                  <a:srgbClr val="277AC0"/>
                </a:solidFill>
                <a:latin typeface="Helvetica Neue" charset="0"/>
                <a:ea typeface="Helvetica Neue" charset="0"/>
                <a:cs typeface="Helvetica Neue" charset="0"/>
              </a:rPr>
              <a:t>Nilai-Nilai</a:t>
            </a:r>
            <a:r>
              <a:rPr lang="en-US" sz="2400" b="1" dirty="0">
                <a:solidFill>
                  <a:srgbClr val="277AC0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b="1" dirty="0" err="1">
                <a:solidFill>
                  <a:srgbClr val="277AC0"/>
                </a:solidFill>
                <a:latin typeface="Helvetica Neue" charset="0"/>
                <a:ea typeface="Helvetica Neue" charset="0"/>
                <a:cs typeface="Helvetica Neue" charset="0"/>
              </a:rPr>
              <a:t>Karakter</a:t>
            </a:r>
            <a:endParaRPr lang="en-US" sz="2400" b="1" dirty="0">
              <a:solidFill>
                <a:srgbClr val="F5A31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63058" y="787173"/>
            <a:ext cx="4688747" cy="99519"/>
            <a:chOff x="0" y="2631522"/>
            <a:chExt cx="15040549" cy="828013"/>
          </a:xfrm>
        </p:grpSpPr>
        <p:grpSp>
          <p:nvGrpSpPr>
            <p:cNvPr id="18" name="Group 17"/>
            <p:cNvGrpSpPr/>
            <p:nvPr/>
          </p:nvGrpSpPr>
          <p:grpSpPr>
            <a:xfrm>
              <a:off x="0" y="2632049"/>
              <a:ext cx="10872788" cy="827486"/>
              <a:chOff x="3886200" y="942975"/>
              <a:chExt cx="6986588" cy="628650"/>
            </a:xfrm>
            <a:solidFill>
              <a:srgbClr val="277AC0"/>
            </a:solidFill>
          </p:grpSpPr>
          <p:sp>
            <p:nvSpPr>
              <p:cNvPr id="20" name="Rectangle 19"/>
              <p:cNvSpPr/>
              <p:nvPr/>
            </p:nvSpPr>
            <p:spPr>
              <a:xfrm>
                <a:off x="3886200" y="942975"/>
                <a:ext cx="4686300" cy="628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57175" indent="-257175" algn="ctr">
                  <a:buFont typeface="+mj-lt"/>
                  <a:buAutoNum type="arabicPeriod"/>
                </a:pPr>
                <a:endParaRPr lang="en-US" sz="1196">
                  <a:latin typeface="Helvetica Neue" charset="0"/>
                  <a:ea typeface="Helvetica Neue" charset="0"/>
                  <a:cs typeface="Helvetica Neue" charset="0"/>
                </a:endParaRPr>
              </a:p>
            </p:txBody>
          </p:sp>
          <p:sp>
            <p:nvSpPr>
              <p:cNvPr id="21" name="Parallelogram 20"/>
              <p:cNvSpPr/>
              <p:nvPr/>
            </p:nvSpPr>
            <p:spPr>
              <a:xfrm>
                <a:off x="7529513" y="942975"/>
                <a:ext cx="3343275" cy="628650"/>
              </a:xfrm>
              <a:prstGeom prst="parallelogram">
                <a:avLst>
                  <a:gd name="adj" fmla="val 7045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57175" indent="-257175" algn="ctr">
                  <a:buFont typeface="+mj-lt"/>
                  <a:buAutoNum type="arabicPeriod"/>
                </a:pPr>
                <a:endParaRPr lang="en-US" sz="1196">
                  <a:latin typeface="Helvetica Neue" charset="0"/>
                  <a:ea typeface="Helvetica Neue" charset="0"/>
                  <a:cs typeface="Helvetica Neue" charset="0"/>
                </a:endParaRPr>
              </a:p>
            </p:txBody>
          </p:sp>
        </p:grpSp>
        <p:sp>
          <p:nvSpPr>
            <p:cNvPr id="19" name="Parallelogram 18"/>
            <p:cNvSpPr/>
            <p:nvPr/>
          </p:nvSpPr>
          <p:spPr>
            <a:xfrm>
              <a:off x="10276643" y="2631522"/>
              <a:ext cx="4763906" cy="828013"/>
            </a:xfrm>
            <a:prstGeom prst="parallelogram">
              <a:avLst>
                <a:gd name="adj" fmla="val 70455"/>
              </a:avLst>
            </a:prstGeom>
            <a:solidFill>
              <a:srgbClr val="F5A3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7175" indent="-257175" algn="ctr">
                <a:buFont typeface="+mj-lt"/>
                <a:buAutoNum type="arabicPeriod"/>
              </a:pPr>
              <a:endParaRPr lang="en-US" sz="1196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8478899" y="3506143"/>
            <a:ext cx="85997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UTAMA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265077" y="787173"/>
            <a:ext cx="4688747" cy="99519"/>
            <a:chOff x="0" y="2631522"/>
            <a:chExt cx="15040549" cy="828013"/>
          </a:xfrm>
        </p:grpSpPr>
        <p:grpSp>
          <p:nvGrpSpPr>
            <p:cNvPr id="24" name="Group 23"/>
            <p:cNvGrpSpPr/>
            <p:nvPr/>
          </p:nvGrpSpPr>
          <p:grpSpPr>
            <a:xfrm>
              <a:off x="0" y="2632049"/>
              <a:ext cx="10872788" cy="827486"/>
              <a:chOff x="3886200" y="942975"/>
              <a:chExt cx="6986588" cy="628650"/>
            </a:xfrm>
            <a:solidFill>
              <a:srgbClr val="277AC0"/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3886200" y="942975"/>
                <a:ext cx="4686300" cy="6286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57175" indent="-257175" algn="ctr">
                  <a:buFont typeface="+mj-lt"/>
                  <a:buAutoNum type="arabicPeriod"/>
                </a:pPr>
                <a:endParaRPr lang="en-US" sz="1196">
                  <a:latin typeface="Helvetica Neue" charset="0"/>
                  <a:ea typeface="Helvetica Neue" charset="0"/>
                  <a:cs typeface="Helvetica Neue" charset="0"/>
                </a:endParaRPr>
              </a:p>
            </p:txBody>
          </p:sp>
          <p:sp>
            <p:nvSpPr>
              <p:cNvPr id="27" name="Parallelogram 26"/>
              <p:cNvSpPr/>
              <p:nvPr/>
            </p:nvSpPr>
            <p:spPr>
              <a:xfrm>
                <a:off x="7529513" y="942975"/>
                <a:ext cx="3343275" cy="628650"/>
              </a:xfrm>
              <a:prstGeom prst="parallelogram">
                <a:avLst>
                  <a:gd name="adj" fmla="val 7045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57175" indent="-257175" algn="ctr">
                  <a:buFont typeface="+mj-lt"/>
                  <a:buAutoNum type="arabicPeriod"/>
                </a:pPr>
                <a:endParaRPr lang="en-US" sz="1196">
                  <a:latin typeface="Helvetica Neue" charset="0"/>
                  <a:ea typeface="Helvetica Neue" charset="0"/>
                  <a:cs typeface="Helvetica Neue" charset="0"/>
                </a:endParaRPr>
              </a:p>
            </p:txBody>
          </p:sp>
        </p:grpSp>
        <p:sp>
          <p:nvSpPr>
            <p:cNvPr id="25" name="Parallelogram 24"/>
            <p:cNvSpPr/>
            <p:nvPr/>
          </p:nvSpPr>
          <p:spPr>
            <a:xfrm>
              <a:off x="10276643" y="2631522"/>
              <a:ext cx="4763906" cy="828013"/>
            </a:xfrm>
            <a:prstGeom prst="parallelogram">
              <a:avLst>
                <a:gd name="adj" fmla="val 70455"/>
              </a:avLst>
            </a:prstGeom>
            <a:solidFill>
              <a:srgbClr val="F5A3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7175" indent="-257175" algn="ctr">
                <a:buFont typeface="+mj-lt"/>
                <a:buAutoNum type="arabicPeriod"/>
              </a:pPr>
              <a:endParaRPr lang="en-US" sz="1196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96754" y="6347108"/>
            <a:ext cx="1741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Suyanto</a:t>
            </a:r>
            <a:r>
              <a:rPr lang="en-US" dirty="0" smtClean="0"/>
              <a:t>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5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40113" y="-1"/>
            <a:ext cx="8171999" cy="93599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  <a:cs typeface="+mj-cs"/>
              </a:rPr>
              <a:t>Penjaminan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  <a:cs typeface="+mj-cs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  <a:cs typeface="+mj-cs"/>
              </a:rPr>
              <a:t>Mutu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</a:rPr>
              <a:t>Pendidikan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</a:rPr>
              <a:t> di Era 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</a:rPr>
              <a:t>Pandemi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Maiandra GD" charset="0"/>
              <a:cs typeface="+mj-cs"/>
            </a:endParaRPr>
          </a:p>
        </p:txBody>
      </p:sp>
      <p:grpSp>
        <p:nvGrpSpPr>
          <p:cNvPr id="5" name="Group 26"/>
          <p:cNvGrpSpPr>
            <a:grpSpLocks noGrp="1"/>
          </p:cNvGrpSpPr>
          <p:nvPr/>
        </p:nvGrpSpPr>
        <p:grpSpPr bwMode="auto">
          <a:xfrm>
            <a:off x="2171838" y="908050"/>
            <a:ext cx="8229600" cy="4897438"/>
            <a:chOff x="1200" y="1449"/>
            <a:chExt cx="3264" cy="1819"/>
          </a:xfrm>
        </p:grpSpPr>
        <p:sp>
          <p:nvSpPr>
            <p:cNvPr id="6" name="Oval 5"/>
            <p:cNvSpPr/>
            <p:nvPr/>
          </p:nvSpPr>
          <p:spPr bwMode="auto">
            <a:xfrm>
              <a:off x="2126" y="1449"/>
              <a:ext cx="1500" cy="54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8"/>
            <p:cNvSpPr/>
            <p:nvPr/>
          </p:nvSpPr>
          <p:spPr bwMode="auto">
            <a:xfrm>
              <a:off x="2346" y="1529"/>
              <a:ext cx="1060" cy="3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430" tIns="11430" rIns="11430" bIns="11430" anchor="ctr"/>
            <a:lstStyle/>
            <a:p>
              <a:pPr algn="ctr">
                <a:defRPr/>
              </a:pPr>
              <a:r>
                <a:rPr lang="en-US" sz="3600" b="1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Pemetaan Mutu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317" y="2728"/>
              <a:ext cx="1147" cy="5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12"/>
            <p:cNvSpPr/>
            <p:nvPr/>
          </p:nvSpPr>
          <p:spPr bwMode="auto">
            <a:xfrm>
              <a:off x="3485" y="2807"/>
              <a:ext cx="811" cy="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430" tIns="11430" rIns="11430" bIns="11430" anchor="ctr"/>
            <a:lstStyle/>
            <a:p>
              <a:pPr algn="ctr">
                <a:defRPr/>
              </a:pPr>
              <a:r>
                <a:rPr lang="en-US" sz="24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Analisis</a:t>
              </a:r>
              <a:r>
                <a:rPr lang="id-ID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 dan Pelaporan </a:t>
              </a:r>
              <a:r>
                <a: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  </a:t>
              </a:r>
              <a:r>
                <a:rPr lang="en-US" sz="24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Mutu</a:t>
              </a: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aiandra GD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200" y="2769"/>
              <a:ext cx="1191" cy="49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6"/>
            <p:cNvSpPr/>
            <p:nvPr/>
          </p:nvSpPr>
          <p:spPr bwMode="auto">
            <a:xfrm>
              <a:off x="1375" y="2842"/>
              <a:ext cx="841" cy="3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430" tIns="11430" rIns="11430" bIns="11430" anchor="ctr"/>
            <a:lstStyle/>
            <a:p>
              <a:pPr algn="ctr">
                <a:defRPr/>
              </a:pPr>
              <a:r>
                <a:rPr lang="en-US" sz="2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Maiandra GD" charset="0"/>
                  <a:ea typeface="ＭＳ Ｐゴシック" charset="0"/>
                  <a:cs typeface="Arial" charset="0"/>
                </a:rPr>
                <a:t>Perbaikan Mutu </a:t>
              </a:r>
            </a:p>
          </p:txBody>
        </p:sp>
        <p:cxnSp>
          <p:nvCxnSpPr>
            <p:cNvPr id="12" name="Straight Arrow Connector 10"/>
            <p:cNvCxnSpPr>
              <a:cxnSpLocks noChangeShapeType="1"/>
            </p:cNvCxnSpPr>
            <p:nvPr/>
          </p:nvCxnSpPr>
          <p:spPr bwMode="auto">
            <a:xfrm>
              <a:off x="3229" y="1980"/>
              <a:ext cx="529" cy="750"/>
            </a:xfrm>
            <a:prstGeom prst="straightConnector1">
              <a:avLst/>
            </a:prstGeom>
            <a:noFill/>
            <a:ln w="50800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Straight Arrow Connector 11"/>
            <p:cNvCxnSpPr>
              <a:cxnSpLocks noChangeShapeType="1"/>
            </p:cNvCxnSpPr>
            <p:nvPr/>
          </p:nvCxnSpPr>
          <p:spPr bwMode="auto">
            <a:xfrm flipH="1">
              <a:off x="2391" y="3019"/>
              <a:ext cx="882" cy="0"/>
            </a:xfrm>
            <a:prstGeom prst="straightConnector1">
              <a:avLst/>
            </a:prstGeom>
            <a:noFill/>
            <a:ln w="50800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1843" y="1948"/>
              <a:ext cx="617" cy="785"/>
            </a:xfrm>
            <a:prstGeom prst="straightConnector1">
              <a:avLst/>
            </a:prstGeom>
            <a:noFill/>
            <a:ln w="50800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" name="Straight Arrow Connector 13"/>
            <p:cNvCxnSpPr>
              <a:cxnSpLocks noChangeShapeType="1"/>
            </p:cNvCxnSpPr>
            <p:nvPr/>
          </p:nvCxnSpPr>
          <p:spPr bwMode="auto">
            <a:xfrm rot="16200000" flipH="1">
              <a:off x="3287" y="2722"/>
              <a:ext cx="143" cy="93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" name="Straight Arrow Connector 14"/>
            <p:cNvCxnSpPr>
              <a:cxnSpLocks noChangeShapeType="1"/>
            </p:cNvCxnSpPr>
            <p:nvPr/>
          </p:nvCxnSpPr>
          <p:spPr bwMode="auto">
            <a:xfrm flipH="1">
              <a:off x="2831" y="2021"/>
              <a:ext cx="1" cy="178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2202" y="2665"/>
              <a:ext cx="152" cy="128"/>
            </a:xfrm>
            <a:prstGeom prst="straightConnector1">
              <a:avLst/>
            </a:prstGeom>
            <a:ln w="38100">
              <a:solidFill>
                <a:srgbClr val="00B0F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2304" y="2234"/>
              <a:ext cx="1104" cy="547"/>
            </a:xfrm>
            <a:prstGeom prst="ellipse">
              <a:avLst/>
            </a:prstGeom>
            <a:solidFill>
              <a:srgbClr val="035107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blurRad="63500" dist="38100" dir="16200000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" name="Oval 4"/>
            <p:cNvSpPr/>
            <p:nvPr/>
          </p:nvSpPr>
          <p:spPr bwMode="auto">
            <a:xfrm>
              <a:off x="2346" y="2314"/>
              <a:ext cx="1105" cy="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430" tIns="11430" rIns="11430" bIns="11430" spcCol="1270" anchor="ctr"/>
            <a:lstStyle/>
            <a:p>
              <a:pPr algn="ctr">
                <a:defRPr/>
              </a:pPr>
              <a:r>
                <a:rPr 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  <a:cs typeface="Arial" pitchFamily="34" charset="0"/>
                </a:rPr>
                <a:t> </a:t>
              </a:r>
              <a:r>
                <a:rPr lang="en-US" sz="28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  <a:cs typeface="Arial" pitchFamily="34" charset="0"/>
                </a:rPr>
                <a:t>Standar</a:t>
              </a:r>
              <a:r>
                <a:rPr lang="id-ID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  <a:cs typeface="Arial" pitchFamily="34" charset="0"/>
                </a:rPr>
                <a:t> Pendidikan </a:t>
              </a:r>
              <a:endPara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  <a:cs typeface="Arial" pitchFamily="34" charset="0"/>
              </a:endParaRPr>
            </a:p>
          </p:txBody>
        </p:sp>
      </p:grp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2100400" y="5949950"/>
            <a:ext cx="84963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latin typeface="Maiandra GD" charset="0"/>
              </a:rPr>
              <a:t>SPMP terdiri 4 komponen: penggunaan standar, pemetaan mutu, analisis data mutu, dan perbaikan mutu berkelanjutan.  </a:t>
            </a:r>
          </a:p>
          <a:p>
            <a:pPr eaLnBrk="1" hangingPunct="1"/>
            <a:endParaRPr lang="en-US" sz="1800" b="1">
              <a:latin typeface="Maiandra GD" charset="0"/>
            </a:endParaRPr>
          </a:p>
        </p:txBody>
      </p:sp>
      <p:sp>
        <p:nvSpPr>
          <p:cNvPr id="2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32975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5FC3A5-43FD-B048-9582-5255C4277BAC}" type="slidenum">
              <a:rPr lang="en-US" sz="1200">
                <a:solidFill>
                  <a:srgbClr val="898989"/>
                </a:solidFill>
                <a:cs typeface="Arial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1884500" y="6567488"/>
            <a:ext cx="3995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/>
              <a:t>(</a:t>
            </a:r>
            <a:r>
              <a:rPr lang="en-US" sz="1000" dirty="0" err="1"/>
              <a:t>Sumber</a:t>
            </a:r>
            <a:r>
              <a:rPr lang="en-US" sz="1000" dirty="0"/>
              <a:t>: WordPress.com – No Title, No </a:t>
            </a:r>
            <a:r>
              <a:rPr lang="en-US" sz="1000" dirty="0" smtClean="0"/>
              <a:t>Author, </a:t>
            </a:r>
            <a:r>
              <a:rPr lang="en-US" sz="1000" dirty="0" err="1" smtClean="0"/>
              <a:t>dengan</a:t>
            </a:r>
            <a:r>
              <a:rPr lang="en-US" sz="1000" dirty="0" smtClean="0"/>
              <a:t> </a:t>
            </a:r>
            <a:r>
              <a:rPr lang="en-US" sz="1000" dirty="0" err="1" smtClean="0"/>
              <a:t>modifikasi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-176075" y="3302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8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477000" cy="1084852"/>
          </a:xfrm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COVID 1 SI WABAH GLOBAL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wabah</a:t>
            </a:r>
            <a:r>
              <a:rPr lang="en-US" dirty="0" smtClean="0"/>
              <a:t> </a:t>
            </a:r>
            <a:r>
              <a:rPr lang="en-US" dirty="0" err="1" smtClean="0"/>
              <a:t>covid</a:t>
            </a:r>
            <a:r>
              <a:rPr lang="en-US" dirty="0" smtClean="0"/>
              <a:t> 19 yang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</a:t>
            </a:r>
            <a:r>
              <a:rPr lang="en-US" dirty="0" err="1" smtClean="0"/>
              <a:t>mendunia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/>
              <a:t>covid-19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diputuskan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global </a:t>
            </a:r>
            <a:r>
              <a:rPr lang="en-US" dirty="0" err="1"/>
              <a:t>oleh</a:t>
            </a:r>
            <a:r>
              <a:rPr lang="en-US" dirty="0"/>
              <a:t> WHO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sebaran</a:t>
            </a:r>
            <a:r>
              <a:rPr lang="en-US" dirty="0"/>
              <a:t> virus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memukul</a:t>
            </a:r>
            <a:r>
              <a:rPr lang="en-US" dirty="0"/>
              <a:t> rasa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(</a:t>
            </a:r>
            <a:r>
              <a:rPr lang="en-US" dirty="0" err="1"/>
              <a:t>fisik</a:t>
            </a:r>
            <a:r>
              <a:rPr lang="en-US" dirty="0"/>
              <a:t>),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menghantam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0652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676400" y="533400"/>
            <a:ext cx="8763000" cy="5867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id-ID" sz="2000" b="1" dirty="0">
                <a:latin typeface="Calibri" pitchFamily="34" charset="0"/>
                <a:cs typeface="Arial" pitchFamily="34" charset="0"/>
              </a:rPr>
              <a:t>Gambar 1. KERANGKA KONSEP </a:t>
            </a:r>
          </a:p>
          <a:p>
            <a:pPr algn="ctr" fontAlgn="base">
              <a:spcBef>
                <a:spcPct val="0"/>
              </a:spcBef>
            </a:pPr>
            <a:r>
              <a:rPr lang="id-ID" sz="1400" b="1" dirty="0">
                <a:latin typeface="Calibri" pitchFamily="34" charset="0"/>
                <a:cs typeface="Arial" pitchFamily="34" charset="0"/>
              </a:rPr>
              <a:t>INTERNALISAI NILAI NILAI </a:t>
            </a:r>
            <a:r>
              <a:rPr lang="en-US" sz="1400" b="1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Calibri" pitchFamily="34" charset="0"/>
                <a:cs typeface="Arial" pitchFamily="34" charset="0"/>
              </a:rPr>
              <a:t>KARAKTER DI ERA COVID 19 </a:t>
            </a:r>
            <a:r>
              <a:rPr lang="id-ID" sz="1400" b="1" dirty="0" smtClean="0">
                <a:latin typeface="Calibri" pitchFamily="34" charset="0"/>
                <a:cs typeface="Arial" pitchFamily="34" charset="0"/>
              </a:rPr>
              <a:t>DALAM </a:t>
            </a:r>
            <a:r>
              <a:rPr lang="id-ID" sz="1400" b="1" dirty="0">
                <a:latin typeface="Calibri" pitchFamily="34" charset="0"/>
                <a:cs typeface="Arial" pitchFamily="34" charset="0"/>
              </a:rPr>
              <a:t>PENDIDIKAN  MENUJU BANGSA YANG BERKUALITAS</a:t>
            </a:r>
          </a:p>
          <a:p>
            <a:pPr algn="just" fontAlgn="base">
              <a:spcBef>
                <a:spcPct val="0"/>
              </a:spcBef>
            </a:pPr>
            <a:endParaRPr lang="id-ID" sz="2000" dirty="0">
              <a:latin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                       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id-ID" sz="1100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802295" y="3173414"/>
            <a:ext cx="1143000" cy="865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sz="1000" dirty="0">
                <a:latin typeface="Calibri" pitchFamily="34" charset="0"/>
                <a:cs typeface="Arial" pitchFamily="34" charset="0"/>
              </a:rPr>
              <a:t>UUD 1945;UUSPN 20/2003; UUGD 14/2005;  dan Peraturan Pelaksanaan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54362" y="2940050"/>
            <a:ext cx="1341438" cy="170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FUNGSI  SIS  PEN NAS</a:t>
            </a:r>
          </a:p>
          <a:p>
            <a:pPr fontAlgn="base">
              <a:spcBef>
                <a:spcPct val="0"/>
              </a:spcBef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1. Mencerdaskan kehidupan bangsa;</a:t>
            </a:r>
          </a:p>
          <a:p>
            <a:pPr fontAlgn="base">
              <a:spcBef>
                <a:spcPct val="0"/>
              </a:spcBef>
              <a:buFont typeface="Calibri" pitchFamily="34" charset="0"/>
              <a:buChar char="2"/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. Menyiapkan pekerja produktif dan pengusaha Mandiri;</a:t>
            </a:r>
          </a:p>
          <a:p>
            <a:pPr fontAlgn="base">
              <a:spcBef>
                <a:spcPct val="0"/>
              </a:spcBef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3. Penguasaaan IPTEK;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800600" y="2895601"/>
            <a:ext cx="1219200" cy="1730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PELAKSANA </a:t>
            </a:r>
          </a:p>
          <a:p>
            <a:pPr marL="92075" indent="-92075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Pendidikan Dasar;</a:t>
            </a:r>
          </a:p>
          <a:p>
            <a:pPr marL="92075" indent="-92075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Pendidikan untuk Persiapan Kerja; </a:t>
            </a:r>
          </a:p>
          <a:p>
            <a:pPr marL="92075" indent="-92075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id-ID" sz="1100" dirty="0">
                <a:latin typeface="Calibri" pitchFamily="34" charset="0"/>
                <a:cs typeface="Arial" pitchFamily="34" charset="0"/>
              </a:rPr>
              <a:t>Pendidikan Tinggi dan Riset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403976" y="2286000"/>
            <a:ext cx="2206625" cy="37068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id-ID" sz="1200" b="1" dirty="0">
                <a:latin typeface="Calibri" pitchFamily="34" charset="0"/>
                <a:cs typeface="Arial" pitchFamily="34" charset="0"/>
              </a:rPr>
              <a:t>DESAIN DAN INTERNALISASI </a:t>
            </a:r>
            <a:r>
              <a:rPr lang="id-ID" sz="1200" b="1" dirty="0" smtClean="0">
                <a:latin typeface="Calibri" pitchFamily="34" charset="0"/>
                <a:cs typeface="Arial" pitchFamily="34" charset="0"/>
              </a:rPr>
              <a:t>NILAI-NILAI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KARAKTER DI ERA COVID 19 </a:t>
            </a:r>
            <a:r>
              <a:rPr lang="id-ID" sz="1200" b="1" dirty="0" smtClean="0">
                <a:latin typeface="Calibri" pitchFamily="34" charset="0"/>
                <a:cs typeface="Arial" pitchFamily="34" charset="0"/>
              </a:rPr>
              <a:t>DALAM </a:t>
            </a:r>
            <a:r>
              <a:rPr lang="id-ID" sz="1200" b="1" dirty="0">
                <a:latin typeface="Calibri" pitchFamily="34" charset="0"/>
                <a:cs typeface="Arial" pitchFamily="34" charset="0"/>
              </a:rPr>
              <a:t>PENDIDIKAN MENUJU BANGSA YANG BERKUALITAS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id-ID" sz="1200" b="1" dirty="0">
                <a:latin typeface="Calibri" pitchFamily="34" charset="0"/>
                <a:cs typeface="Arial" pitchFamily="34" charset="0"/>
              </a:rPr>
              <a:t>1. 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Proses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Belajar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tetap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berjalan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sesuai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dengan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tujuan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telah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ditentukan</a:t>
            </a:r>
            <a:endParaRPr lang="id-ID" sz="1200" b="1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id-ID" sz="1200" b="1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  <a:buFont typeface="Calibri" pitchFamily="34" charset="0"/>
              <a:buChar char="3"/>
            </a:pPr>
            <a:r>
              <a:rPr lang="id-ID" sz="1200" b="1" dirty="0">
                <a:latin typeface="Calibri" pitchFamily="34" charset="0"/>
                <a:cs typeface="Arial" pitchFamily="34" charset="0"/>
              </a:rPr>
              <a:t>. Pengelolaan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pembelajaran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terkoordinasi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antara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guru, orang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tua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/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wali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sekolah</a:t>
            </a:r>
            <a:endParaRPr lang="id-ID" sz="1200" b="1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id-ID" sz="1200" b="1" dirty="0"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  <a:buFont typeface="Calibri" pitchFamily="34" charset="0"/>
              <a:buChar char="5"/>
            </a:pPr>
            <a:r>
              <a:rPr lang="id-ID" sz="1200" b="1" dirty="0">
                <a:latin typeface="Calibri" pitchFamily="34" charset="0"/>
                <a:cs typeface="Arial" pitchFamily="34" charset="0"/>
              </a:rPr>
              <a:t>. Internalisasi nilai nilai 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karakter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dia</a:t>
            </a:r>
            <a:r>
              <a:rPr lang="id-ID" sz="1200" b="1" dirty="0" smtClean="0">
                <a:latin typeface="Calibri" pitchFamily="34" charset="0"/>
                <a:cs typeface="Arial" pitchFamily="34" charset="0"/>
              </a:rPr>
              <a:t> dalam</a:t>
            </a:r>
            <a:r>
              <a:rPr lang="en-US" sz="1200" b="1" dirty="0" smtClean="0">
                <a:latin typeface="Calibri" pitchFamily="34" charset="0"/>
                <a:cs typeface="Arial" pitchFamily="34" charset="0"/>
              </a:rPr>
              <a:t> proses </a:t>
            </a:r>
            <a:r>
              <a:rPr lang="id-ID" sz="1200" b="1" dirty="0" smtClean="0">
                <a:latin typeface="Calibri" pitchFamily="34" charset="0"/>
                <a:cs typeface="Arial" pitchFamily="34" charset="0"/>
              </a:rPr>
              <a:t> Pe</a:t>
            </a:r>
            <a:r>
              <a:rPr lang="en-US" sz="1200" b="1" dirty="0" err="1" smtClean="0">
                <a:latin typeface="Calibri" pitchFamily="34" charset="0"/>
                <a:cs typeface="Arial" pitchFamily="34" charset="0"/>
              </a:rPr>
              <a:t>mbelajarannya</a:t>
            </a:r>
            <a:r>
              <a:rPr lang="id-ID" sz="1200" b="1" dirty="0" smtClean="0">
                <a:latin typeface="Calibri" pitchFamily="34" charset="0"/>
                <a:cs typeface="Arial" pitchFamily="34" charset="0"/>
              </a:rPr>
              <a:t> </a:t>
            </a:r>
            <a:endParaRPr lang="id-ID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863014" y="2819401"/>
            <a:ext cx="1271587" cy="1690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d-ID" sz="1400" b="1" dirty="0">
              <a:latin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>
                <a:latin typeface="Calibri" pitchFamily="34" charset="0"/>
                <a:cs typeface="Arial" pitchFamily="34" charset="0"/>
              </a:rPr>
              <a:t>BANGSA BERKUALITAS:, BERADAB, MANDIRI  DAN BERDAYA SAING TINGGI</a:t>
            </a:r>
            <a:endParaRPr lang="id-ID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71800" y="3581400"/>
            <a:ext cx="2286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3581400"/>
            <a:ext cx="304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19800" y="3581400"/>
            <a:ext cx="304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610600" y="3581400"/>
            <a:ext cx="304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276601" y="1295400"/>
            <a:ext cx="1112837" cy="615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sz="1100">
                <a:latin typeface="Calibri" pitchFamily="34" charset="0"/>
                <a:cs typeface="Arial" pitchFamily="34" charset="0"/>
              </a:rPr>
              <a:t>Tujuan Pendidikan Nasional</a:t>
            </a:r>
            <a:endParaRPr lang="id-ID"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200400" y="5444729"/>
            <a:ext cx="1341438" cy="715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id-ID" sz="12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Permasalahan </a:t>
            </a:r>
            <a:r>
              <a:rPr lang="en-US" sz="1200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Covid-19</a:t>
            </a:r>
            <a:r>
              <a:rPr lang="id-ID" sz="1200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dan Persaingan Global</a:t>
            </a:r>
            <a:endParaRPr lang="id-ID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>
            <a:stCxn id="1032" idx="2"/>
            <a:endCxn id="1028" idx="0"/>
          </p:cNvCxnSpPr>
          <p:nvPr/>
        </p:nvCxnSpPr>
        <p:spPr>
          <a:xfrm rot="5400000">
            <a:off x="3314700" y="2421731"/>
            <a:ext cx="1028700" cy="79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32" idx="2"/>
            <a:endCxn id="1029" idx="0"/>
          </p:cNvCxnSpPr>
          <p:nvPr/>
        </p:nvCxnSpPr>
        <p:spPr>
          <a:xfrm rot="16200000" flipH="1">
            <a:off x="4129484" y="1614885"/>
            <a:ext cx="984250" cy="157718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33" idx="0"/>
            <a:endCxn id="1028" idx="2"/>
          </p:cNvCxnSpPr>
          <p:nvPr/>
        </p:nvCxnSpPr>
        <p:spPr>
          <a:xfrm rot="5400000" flipH="1" flipV="1">
            <a:off x="3421062" y="5052219"/>
            <a:ext cx="80803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33" idx="0"/>
            <a:endCxn id="1029" idx="2"/>
          </p:cNvCxnSpPr>
          <p:nvPr/>
        </p:nvCxnSpPr>
        <p:spPr>
          <a:xfrm rot="5400000" flipH="1" flipV="1">
            <a:off x="4202510" y="4248549"/>
            <a:ext cx="830263" cy="158511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32" idx="2"/>
            <a:endCxn id="1027" idx="0"/>
          </p:cNvCxnSpPr>
          <p:nvPr/>
        </p:nvCxnSpPr>
        <p:spPr>
          <a:xfrm rot="5400000">
            <a:off x="2472377" y="1812769"/>
            <a:ext cx="1262063" cy="14592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495800" y="6072982"/>
            <a:ext cx="4953000" cy="23019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V="1">
            <a:off x="4389439" y="1447802"/>
            <a:ext cx="5059363" cy="3175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4572000" y="4724400"/>
            <a:ext cx="1752600" cy="9906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31" idx="0"/>
          </p:cNvCxnSpPr>
          <p:nvPr/>
        </p:nvCxnSpPr>
        <p:spPr>
          <a:xfrm flipH="1" flipV="1">
            <a:off x="9448803" y="1447801"/>
            <a:ext cx="50005" cy="137160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031" idx="2"/>
          </p:cNvCxnSpPr>
          <p:nvPr/>
        </p:nvCxnSpPr>
        <p:spPr>
          <a:xfrm flipH="1">
            <a:off x="9498807" y="4510088"/>
            <a:ext cx="1" cy="1562894"/>
          </a:xfrm>
          <a:prstGeom prst="line">
            <a:avLst/>
          </a:prstGeom>
          <a:ln w="28575">
            <a:solidFill>
              <a:schemeClr val="accent1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27" idx="2"/>
          </p:cNvCxnSpPr>
          <p:nvPr/>
        </p:nvCxnSpPr>
        <p:spPr>
          <a:xfrm rot="5400000">
            <a:off x="1491697" y="4909105"/>
            <a:ext cx="1752602" cy="1159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1033" idx="1"/>
          </p:cNvCxnSpPr>
          <p:nvPr/>
        </p:nvCxnSpPr>
        <p:spPr>
          <a:xfrm>
            <a:off x="2438400" y="5791201"/>
            <a:ext cx="715962" cy="23019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77000" y="1595736"/>
            <a:ext cx="1828800" cy="461665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id-ID" sz="1200" b="1" dirty="0"/>
              <a:t>Pendidikan Nilai-nilai </a:t>
            </a:r>
            <a:r>
              <a:rPr lang="en-US" sz="1200" b="1" dirty="0" err="1" smtClean="0"/>
              <a:t>karakter</a:t>
            </a:r>
            <a:r>
              <a:rPr lang="en-US" sz="1200" b="1" dirty="0" smtClean="0"/>
              <a:t> </a:t>
            </a:r>
            <a:r>
              <a:rPr lang="id-ID" sz="1200" b="1" dirty="0" smtClean="0"/>
              <a:t>bangsa</a:t>
            </a:r>
            <a:endParaRPr lang="id-ID" sz="1200" b="1" dirty="0"/>
          </a:p>
        </p:txBody>
      </p:sp>
      <p:cxnSp>
        <p:nvCxnSpPr>
          <p:cNvPr id="41" name="Straight Arrow Connector 40"/>
          <p:cNvCxnSpPr>
            <a:stCxn id="37" idx="2"/>
          </p:cNvCxnSpPr>
          <p:nvPr/>
        </p:nvCxnSpPr>
        <p:spPr>
          <a:xfrm>
            <a:off x="7391400" y="2057401"/>
            <a:ext cx="0" cy="228599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9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KESIMPULAN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Suasana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wabah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p</a:t>
            </a:r>
            <a:r>
              <a:rPr lang="en-US" sz="3600" b="1" dirty="0" err="1" smtClean="0">
                <a:solidFill>
                  <a:srgbClr val="002060"/>
                </a:solidFill>
              </a:rPr>
              <a:t>endidik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tetap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perlu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melakukan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inovasi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kreatifitas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pembelajarannya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suasana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wabah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tetap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terus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melakukan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p</a:t>
            </a:r>
            <a:r>
              <a:rPr lang="en-US" sz="3600" b="1" dirty="0" err="1" smtClean="0">
                <a:solidFill>
                  <a:srgbClr val="002060"/>
                </a:solidFill>
              </a:rPr>
              <a:t>eningkatkan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kualitas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pendidikan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Internalisasi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pendidikan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karakter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tetap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terus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dilakukan</a:t>
            </a:r>
            <a:r>
              <a:rPr lang="en-US" sz="3600" b="1" dirty="0" smtClean="0">
                <a:solidFill>
                  <a:srgbClr val="002060"/>
                </a:solidFill>
              </a:rPr>
              <a:t> di </a:t>
            </a: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pembelajara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walau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suasana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wabah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sedang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berjalan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Harus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ada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pengendalian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mutu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dalam</a:t>
            </a:r>
            <a:r>
              <a:rPr lang="en-US" sz="3600" b="1" dirty="0" smtClean="0">
                <a:solidFill>
                  <a:srgbClr val="002060"/>
                </a:solidFill>
              </a:rPr>
              <a:t> proses </a:t>
            </a:r>
            <a:r>
              <a:rPr lang="en-US" sz="3600" b="1" dirty="0" err="1" smtClean="0">
                <a:solidFill>
                  <a:srgbClr val="002060"/>
                </a:solidFill>
              </a:rPr>
              <a:t>pembelajaran</a:t>
            </a:r>
            <a:r>
              <a:rPr lang="en-US" sz="3600" b="1" dirty="0" smtClean="0">
                <a:solidFill>
                  <a:srgbClr val="002060"/>
                </a:solidFill>
              </a:rPr>
              <a:t> daring di masa </a:t>
            </a:r>
            <a:r>
              <a:rPr lang="en-US" sz="3600" b="1" dirty="0" err="1" smtClean="0">
                <a:solidFill>
                  <a:srgbClr val="002060"/>
                </a:solidFill>
              </a:rPr>
              <a:t>wabah</a:t>
            </a:r>
            <a:r>
              <a:rPr lang="en-US" sz="3600" b="1" dirty="0" smtClean="0">
                <a:solidFill>
                  <a:srgbClr val="002060"/>
                </a:solidFill>
              </a:rPr>
              <a:t> corona.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35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926977" cy="69296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err="1" smtClean="0">
                <a:solidFill>
                  <a:schemeClr val="tx2"/>
                </a:solidFill>
              </a:rPr>
              <a:t>Dampak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Covid</a:t>
            </a:r>
            <a:r>
              <a:rPr lang="en-US" b="1" dirty="0">
                <a:solidFill>
                  <a:schemeClr val="tx2"/>
                </a:solidFill>
              </a:rPr>
              <a:t> 19 </a:t>
            </a:r>
            <a:r>
              <a:rPr lang="en-US" b="1" dirty="0" err="1">
                <a:solidFill>
                  <a:schemeClr val="tx2"/>
                </a:solidFill>
              </a:rPr>
              <a:t>terhadap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Pendidikan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1384663"/>
            <a:ext cx="11351623" cy="5159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formal di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 smtClean="0"/>
              <a:t>megalami</a:t>
            </a:r>
            <a:r>
              <a:rPr lang="en-US" dirty="0" smtClean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D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/>
              <a:t>kurun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negara-negara</a:t>
            </a:r>
            <a:r>
              <a:rPr lang="en-US" dirty="0"/>
              <a:t> yang </a:t>
            </a:r>
            <a:r>
              <a:rPr lang="en-US" dirty="0" err="1"/>
              <a:t>terpukul</a:t>
            </a:r>
            <a:r>
              <a:rPr lang="en-US" dirty="0"/>
              <a:t> </a:t>
            </a:r>
            <a:r>
              <a:rPr lang="en-US" dirty="0" err="1"/>
              <a:t>hebat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covid-19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China, Italia, </a:t>
            </a:r>
            <a:r>
              <a:rPr lang="en-US" dirty="0" err="1"/>
              <a:t>Spanyol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menyusul</a:t>
            </a:r>
            <a:r>
              <a:rPr lang="en-US" dirty="0"/>
              <a:t> Amerika,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Australia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tatap-muka</a:t>
            </a:r>
            <a:r>
              <a:rPr lang="en-US" dirty="0"/>
              <a:t> di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menganjurkan</a:t>
            </a:r>
            <a:r>
              <a:rPr lang="en-US" dirty="0"/>
              <a:t> ‘learning from home’. Di Singapura,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dibuka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memberlakukan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temperatur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reguler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, Indonesia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platform media </a:t>
            </a:r>
            <a:r>
              <a:rPr lang="en-US" dirty="0" err="1"/>
              <a:t>sosial</a:t>
            </a:r>
            <a:r>
              <a:rPr lang="en-US" dirty="0"/>
              <a:t> online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terjangkau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menayangkan</a:t>
            </a:r>
            <a:r>
              <a:rPr lang="en-US" dirty="0"/>
              <a:t> program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TVRI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. </a:t>
            </a:r>
            <a:r>
              <a:rPr lang="en-US" dirty="0" err="1"/>
              <a:t>Pendek</a:t>
            </a:r>
            <a:r>
              <a:rPr lang="en-US" dirty="0"/>
              <a:t> kata,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beradaptasi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berbenah</a:t>
            </a:r>
            <a:r>
              <a:rPr lang="en-US" dirty="0"/>
              <a:t> di masa </a:t>
            </a:r>
            <a:r>
              <a:rPr lang="en-US" dirty="0" err="1"/>
              <a:t>pandemi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2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3630615" y="6403977"/>
            <a:ext cx="7037387" cy="25971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0" tIns="32145" rIns="64290" bIns="32145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66"/>
          </a:p>
        </p:txBody>
      </p:sp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1524002" y="6403977"/>
            <a:ext cx="2054225" cy="259715"/>
          </a:xfrm>
          <a:prstGeom prst="rect">
            <a:avLst/>
          </a:prstGeom>
          <a:solidFill>
            <a:srgbClr val="D0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0" tIns="32145" rIns="64290" bIns="32145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66"/>
          </a:p>
        </p:txBody>
      </p:sp>
      <p:pic>
        <p:nvPicPr>
          <p:cNvPr id="717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6248400"/>
            <a:ext cx="66040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9">
            <a:extLst>
              <a:ext uri="{FF2B5EF4-FFF2-40B4-BE49-F238E27FC236}">
                <a16:creationId xmlns:a16="http://schemas.microsoft.com/office/drawing/2014/main" id="{4B152D29-74DC-45A9-A622-EEC40DB5F45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-1142206" y="3428206"/>
            <a:ext cx="6858000" cy="1588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 sz="3600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30EFCD36-25FF-4E14-9241-7C459CB345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838200"/>
            <a:ext cx="9144000" cy="0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 sz="3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2334C5-F52F-4E49-979A-F9F8A6088EFC}"/>
              </a:ext>
            </a:extLst>
          </p:cNvPr>
          <p:cNvSpPr txBox="1"/>
          <p:nvPr/>
        </p:nvSpPr>
        <p:spPr>
          <a:xfrm>
            <a:off x="3886200" y="1"/>
            <a:ext cx="67818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4800" b="1" i="1" dirty="0">
                <a:solidFill>
                  <a:schemeClr val="bg1"/>
                </a:solidFill>
                <a:latin typeface="+mj-lt"/>
              </a:rPr>
              <a:t>Paradigma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50CF7F-127A-E645-8FBB-18B62DB1DF6C}"/>
              </a:ext>
            </a:extLst>
          </p:cNvPr>
          <p:cNvSpPr/>
          <p:nvPr/>
        </p:nvSpPr>
        <p:spPr>
          <a:xfrm>
            <a:off x="2286000" y="1504403"/>
            <a:ext cx="95358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en-US" sz="4800" dirty="0" err="1" smtClean="0">
                <a:solidFill>
                  <a:srgbClr val="0070C0"/>
                </a:solidFill>
              </a:rPr>
              <a:t>S</a:t>
            </a:r>
            <a:r>
              <a:rPr lang="en-US" sz="4800" dirty="0" err="1" smtClean="0">
                <a:solidFill>
                  <a:srgbClr val="0070C0"/>
                </a:solidFill>
              </a:rPr>
              <a:t>umber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belajar</a:t>
            </a:r>
            <a:r>
              <a:rPr lang="en-US" sz="4800" dirty="0" smtClean="0">
                <a:solidFill>
                  <a:srgbClr val="0070C0"/>
                </a:solidFill>
              </a:rPr>
              <a:t> bias </a:t>
            </a:r>
            <a:r>
              <a:rPr lang="en-US" sz="4800" dirty="0" err="1" smtClean="0">
                <a:solidFill>
                  <a:srgbClr val="0070C0"/>
                </a:solidFill>
              </a:rPr>
              <a:t>dipperoleh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dimana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saja</a:t>
            </a:r>
            <a:r>
              <a:rPr lang="en-US" sz="4800" dirty="0" smtClean="0">
                <a:solidFill>
                  <a:srgbClr val="0070C0"/>
                </a:solidFill>
              </a:rPr>
              <a:t>, </a:t>
            </a:r>
            <a:r>
              <a:rPr lang="en-US" sz="4800" dirty="0" err="1" smtClean="0">
                <a:solidFill>
                  <a:srgbClr val="0070C0"/>
                </a:solidFill>
              </a:rPr>
              <a:t>termasuk</a:t>
            </a:r>
            <a:r>
              <a:rPr lang="en-US" sz="4800" dirty="0" smtClean="0">
                <a:solidFill>
                  <a:srgbClr val="0070C0"/>
                </a:solidFill>
              </a:rPr>
              <a:t> di </a:t>
            </a:r>
            <a:r>
              <a:rPr lang="en-US" sz="4800" dirty="0" err="1" smtClean="0">
                <a:solidFill>
                  <a:srgbClr val="0070C0"/>
                </a:solidFill>
              </a:rPr>
              <a:t>rumah</a:t>
            </a:r>
            <a:r>
              <a:rPr lang="en-US" sz="4800" dirty="0" smtClean="0">
                <a:solidFill>
                  <a:srgbClr val="0070C0"/>
                </a:solidFill>
              </a:rPr>
              <a:t>.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en-US" sz="4800" dirty="0" err="1" smtClean="0">
                <a:solidFill>
                  <a:srgbClr val="0070C0"/>
                </a:solidFill>
              </a:rPr>
              <a:t>Laoraturium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tidak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Harus</a:t>
            </a:r>
            <a:r>
              <a:rPr lang="en-US" sz="4800" dirty="0" smtClean="0">
                <a:solidFill>
                  <a:srgbClr val="0070C0"/>
                </a:solidFill>
              </a:rPr>
              <a:t> di </a:t>
            </a:r>
            <a:r>
              <a:rPr lang="en-US" sz="4800" dirty="0" err="1" smtClean="0">
                <a:solidFill>
                  <a:srgbClr val="0070C0"/>
                </a:solidFill>
              </a:rPr>
              <a:t>sekolah</a:t>
            </a:r>
            <a:r>
              <a:rPr lang="en-US" sz="4800" dirty="0" smtClean="0">
                <a:solidFill>
                  <a:srgbClr val="0070C0"/>
                </a:solidFill>
              </a:rPr>
              <a:t>.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en-US" sz="4800" dirty="0" err="1" smtClean="0">
                <a:solidFill>
                  <a:srgbClr val="0070C0"/>
                </a:solidFill>
              </a:rPr>
              <a:t>Pendidikan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karakter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 smtClean="0">
                <a:solidFill>
                  <a:srgbClr val="0070C0"/>
                </a:solidFill>
              </a:rPr>
              <a:t>di </a:t>
            </a:r>
            <a:r>
              <a:rPr lang="en-US" sz="4800" dirty="0" err="1" smtClean="0">
                <a:solidFill>
                  <a:srgbClr val="0070C0"/>
                </a:solidFill>
              </a:rPr>
              <a:t>lakukan</a:t>
            </a:r>
            <a:r>
              <a:rPr lang="en-US" sz="4800" dirty="0" smtClean="0">
                <a:solidFill>
                  <a:srgbClr val="0070C0"/>
                </a:solidFill>
              </a:rPr>
              <a:t> di </a:t>
            </a:r>
            <a:r>
              <a:rPr lang="en-US" sz="4800" dirty="0" err="1" smtClean="0">
                <a:solidFill>
                  <a:srgbClr val="0070C0"/>
                </a:solidFill>
              </a:rPr>
              <a:t>luar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sekolah</a:t>
            </a:r>
            <a:endParaRPr lang="en-US" sz="4800" dirty="0">
              <a:solidFill>
                <a:srgbClr val="0070C0"/>
              </a:solidFill>
            </a:endParaRPr>
          </a:p>
          <a:p>
            <a:pPr marL="685800" indent="-685800">
              <a:buFont typeface="Wingdings" pitchFamily="2" charset="2"/>
              <a:buChar char="§"/>
            </a:pP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9948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88" y="779929"/>
            <a:ext cx="10385612" cy="5688105"/>
          </a:xfrm>
        </p:spPr>
      </p:pic>
    </p:spTree>
    <p:extLst>
      <p:ext uri="{BB962C8B-B14F-4D97-AF65-F5344CB8AC3E}">
        <p14:creationId xmlns:p14="http://schemas.microsoft.com/office/powerpoint/2010/main" val="295996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81" y="538163"/>
            <a:ext cx="10502153" cy="5638800"/>
          </a:xfrm>
        </p:spPr>
      </p:pic>
    </p:spTree>
    <p:extLst>
      <p:ext uri="{BB962C8B-B14F-4D97-AF65-F5344CB8AC3E}">
        <p14:creationId xmlns:p14="http://schemas.microsoft.com/office/powerpoint/2010/main" val="357204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1124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sz="5400" b="1" dirty="0"/>
              <a:t>Persoalannya adalah: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b="1" dirty="0" smtClean="0">
                <a:solidFill>
                  <a:srgbClr val="002060"/>
                </a:solidFill>
              </a:rPr>
              <a:t>Bagaimana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peran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pendidik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menanamkan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nilai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nilai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karakter</a:t>
            </a:r>
            <a:r>
              <a:rPr lang="en-US" sz="4000" b="1" dirty="0" smtClean="0">
                <a:solidFill>
                  <a:srgbClr val="002060"/>
                </a:solidFill>
              </a:rPr>
              <a:t> di </a:t>
            </a:r>
            <a:r>
              <a:rPr lang="en-US" sz="4000" b="1" dirty="0" err="1" smtClean="0">
                <a:solidFill>
                  <a:srgbClr val="002060"/>
                </a:solidFill>
              </a:rPr>
              <a:t>dalam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pembelajarannya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ditengah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wabah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covid</a:t>
            </a:r>
            <a:r>
              <a:rPr lang="en-US" sz="4000" b="1" dirty="0" smtClean="0">
                <a:solidFill>
                  <a:srgbClr val="002060"/>
                </a:solidFill>
              </a:rPr>
              <a:t> 19 agar </a:t>
            </a:r>
            <a:r>
              <a:rPr lang="en-US" sz="4000" b="1" dirty="0" err="1" smtClean="0">
                <a:solidFill>
                  <a:srgbClr val="002060"/>
                </a:solidFill>
              </a:rPr>
              <a:t>kualitas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pendidikan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tetap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terjaga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dan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kualitas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bangsa</a:t>
            </a:r>
            <a:r>
              <a:rPr lang="en-US" sz="4000" b="1" dirty="0" smtClean="0">
                <a:solidFill>
                  <a:srgbClr val="002060"/>
                </a:solidFill>
              </a:rPr>
              <a:t> pun </a:t>
            </a:r>
            <a:r>
              <a:rPr lang="en-US" sz="4000" b="1" dirty="0" err="1" smtClean="0">
                <a:solidFill>
                  <a:srgbClr val="002060"/>
                </a:solidFill>
              </a:rPr>
              <a:t>terus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akan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meningkat</a:t>
            </a:r>
            <a:r>
              <a:rPr lang="id-ID" sz="4000" b="1" dirty="0" smtClean="0">
                <a:solidFill>
                  <a:srgbClr val="002060"/>
                </a:solidFill>
              </a:rPr>
              <a:t>?</a:t>
            </a:r>
            <a:endParaRPr lang="id-ID" sz="4000" b="1" dirty="0">
              <a:solidFill>
                <a:srgbClr val="002060"/>
              </a:solidFill>
            </a:endParaRPr>
          </a:p>
          <a:p>
            <a:endParaRPr lang="id-ID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5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PENDIDIK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tenaga</a:t>
            </a:r>
            <a:r>
              <a:rPr lang="en-US" sz="3600" dirty="0"/>
              <a:t> </a:t>
            </a:r>
            <a:r>
              <a:rPr lang="en-US" sz="3600" dirty="0" err="1"/>
              <a:t>kependidikan</a:t>
            </a:r>
            <a:r>
              <a:rPr lang="en-US" sz="3600" dirty="0"/>
              <a:t> yang </a:t>
            </a:r>
            <a:r>
              <a:rPr lang="en-US" sz="3600" dirty="0" err="1"/>
              <a:t>berkualifikasi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guru, </a:t>
            </a:r>
            <a:r>
              <a:rPr lang="en-US" sz="3600" dirty="0" err="1"/>
              <a:t>dosen</a:t>
            </a:r>
            <a:r>
              <a:rPr lang="en-US" sz="3600" dirty="0"/>
              <a:t>, </a:t>
            </a:r>
            <a:r>
              <a:rPr lang="en-US" sz="3600" dirty="0" err="1"/>
              <a:t>konselor</a:t>
            </a:r>
            <a:r>
              <a:rPr lang="en-US" sz="3600" dirty="0"/>
              <a:t>, </a:t>
            </a:r>
            <a:r>
              <a:rPr lang="en-US" sz="3600" dirty="0" err="1"/>
              <a:t>pamong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r>
              <a:rPr lang="en-US" sz="3600" dirty="0"/>
              <a:t>, </a:t>
            </a:r>
            <a:r>
              <a:rPr lang="en-US" sz="3600" dirty="0" err="1"/>
              <a:t>widyaiswara</a:t>
            </a:r>
            <a:r>
              <a:rPr lang="en-US" sz="3600" dirty="0"/>
              <a:t>, tutor, </a:t>
            </a:r>
            <a:r>
              <a:rPr lang="en-US" sz="3600" dirty="0" err="1"/>
              <a:t>instruktur</a:t>
            </a:r>
            <a:r>
              <a:rPr lang="en-US" sz="3600" dirty="0"/>
              <a:t>, </a:t>
            </a:r>
            <a:r>
              <a:rPr lang="en-US" sz="3600" dirty="0" err="1"/>
              <a:t>fasilitator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sebutan</a:t>
            </a:r>
            <a:r>
              <a:rPr lang="en-US" sz="3600" dirty="0"/>
              <a:t> lain yang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kekhususannya</a:t>
            </a:r>
            <a:r>
              <a:rPr lang="en-US" sz="3600" dirty="0"/>
              <a:t>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berpartisipasi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menyelenggarakan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(UURI No 20 2003, </a:t>
            </a:r>
            <a:r>
              <a:rPr lang="en-US" sz="3600" dirty="0" err="1" smtClean="0"/>
              <a:t>Tentang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Pendidikan</a:t>
            </a:r>
            <a:r>
              <a:rPr lang="en-US" sz="3600" dirty="0" smtClean="0"/>
              <a:t> Nasional)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047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21219" y="0"/>
            <a:ext cx="9144000" cy="981075"/>
          </a:xfrm>
          <a:prstGeom prst="rect">
            <a:avLst/>
          </a:prstGeom>
          <a:solidFill>
            <a:srgbClr val="240ABE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smtClean="0">
                <a:solidFill>
                  <a:schemeClr val="bg1"/>
                </a:solidFill>
                <a:latin typeface="Calibri" charset="0"/>
              </a:rPr>
              <a:t>PENDIDIKAN</a:t>
            </a:r>
            <a:endParaRPr lang="en-US" sz="480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9247" y="1341438"/>
            <a:ext cx="10797988" cy="49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charset="0"/>
              <a:buChar char="v"/>
            </a:pPr>
            <a:r>
              <a:rPr lang="en-US" sz="2600" dirty="0" err="1" smtClean="0">
                <a:latin typeface="Calibri" charset="0"/>
              </a:rPr>
              <a:t>Pendidikan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adalah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usaha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sadar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terencana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untuk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mewujudkan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suasana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belajar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dan</a:t>
            </a:r>
            <a:r>
              <a:rPr lang="en-US" sz="2600" dirty="0" smtClean="0">
                <a:latin typeface="Calibri" charset="0"/>
              </a:rPr>
              <a:t> proses </a:t>
            </a:r>
            <a:r>
              <a:rPr lang="en-US" sz="2600" dirty="0" err="1" smtClean="0">
                <a:latin typeface="Calibri" charset="0"/>
              </a:rPr>
              <a:t>pembelajaran</a:t>
            </a:r>
            <a:r>
              <a:rPr lang="en-US" sz="2600" dirty="0" smtClean="0">
                <a:latin typeface="Calibri" charset="0"/>
              </a:rPr>
              <a:t> agar </a:t>
            </a:r>
            <a:r>
              <a:rPr lang="en-US" sz="2600" dirty="0" err="1" smtClean="0">
                <a:latin typeface="Calibri" charset="0"/>
              </a:rPr>
              <a:t>peserta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didik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secara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aktif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mengembangkan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potensi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dirinya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untuk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memiliki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kekuatan</a:t>
            </a:r>
            <a:r>
              <a:rPr lang="en-US" sz="2600" dirty="0" smtClean="0">
                <a:latin typeface="Calibri" charset="0"/>
              </a:rPr>
              <a:t> spiritual </a:t>
            </a:r>
            <a:r>
              <a:rPr lang="en-US" sz="2600" dirty="0" err="1" smtClean="0">
                <a:latin typeface="Calibri" charset="0"/>
              </a:rPr>
              <a:t>keagamaan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pengendalian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diri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kepribadian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kecerdasan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akhlak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mulia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serta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keterampilan</a:t>
            </a:r>
            <a:r>
              <a:rPr lang="en-US" sz="2600" dirty="0" smtClean="0">
                <a:latin typeface="Calibri" charset="0"/>
              </a:rPr>
              <a:t> yang </a:t>
            </a:r>
            <a:r>
              <a:rPr lang="en-US" sz="2600" dirty="0" err="1" smtClean="0">
                <a:latin typeface="Calibri" charset="0"/>
              </a:rPr>
              <a:t>diperlukan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dirinya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masyarakat</a:t>
            </a:r>
            <a:r>
              <a:rPr lang="en-US" sz="2600" dirty="0" smtClean="0">
                <a:latin typeface="Calibri" charset="0"/>
              </a:rPr>
              <a:t>, </a:t>
            </a:r>
            <a:r>
              <a:rPr lang="en-US" sz="2600" dirty="0" err="1" smtClean="0">
                <a:latin typeface="Calibri" charset="0"/>
              </a:rPr>
              <a:t>bangsa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negara</a:t>
            </a:r>
            <a:endParaRPr lang="en-US" sz="2600" dirty="0" smtClean="0">
              <a:latin typeface="Calibri" charset="0"/>
            </a:endParaRPr>
          </a:p>
          <a:p>
            <a:pPr marL="342900" indent="-342900">
              <a:buFont typeface="Wingdings" charset="0"/>
              <a:buChar char="v"/>
            </a:pPr>
            <a:r>
              <a:rPr lang="en-US" sz="2600" dirty="0" err="1" smtClean="0">
                <a:latin typeface="Calibri" charset="0"/>
              </a:rPr>
              <a:t>Pendidikan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nasional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berfungsi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mengembangkan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kemampuan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membentuk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watak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serta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peradaban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bangsa</a:t>
            </a:r>
            <a:r>
              <a:rPr lang="en-US" sz="2600" dirty="0" smtClean="0">
                <a:latin typeface="Calibri" charset="0"/>
              </a:rPr>
              <a:t> yang </a:t>
            </a:r>
            <a:r>
              <a:rPr lang="en-US" sz="2600" dirty="0" err="1" smtClean="0">
                <a:latin typeface="Calibri" charset="0"/>
              </a:rPr>
              <a:t>bermartabat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dalam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rangka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mencerdaskan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kehidupan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bangsa</a:t>
            </a:r>
            <a:r>
              <a:rPr lang="en-US" sz="2600" dirty="0" smtClean="0">
                <a:solidFill>
                  <a:srgbClr val="FF0000"/>
                </a:solidFill>
                <a:latin typeface="Calibri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Calibri" charset="0"/>
              </a:rPr>
              <a:t>bertujuan</a:t>
            </a:r>
            <a:r>
              <a:rPr lang="en-US" sz="26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untuk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berkembangnya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potensi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peserta</a:t>
            </a:r>
            <a:r>
              <a:rPr lang="en-US" sz="2600" dirty="0" smtClean="0">
                <a:latin typeface="Calibri" charset="0"/>
              </a:rPr>
              <a:t> </a:t>
            </a:r>
            <a:r>
              <a:rPr lang="en-US" sz="2600" dirty="0" err="1" smtClean="0">
                <a:latin typeface="Calibri" charset="0"/>
              </a:rPr>
              <a:t>didik</a:t>
            </a:r>
            <a:r>
              <a:rPr lang="en-US" sz="2600" dirty="0" smtClean="0">
                <a:latin typeface="Calibri" charset="0"/>
              </a:rPr>
              <a:t> agar </a:t>
            </a:r>
            <a:r>
              <a:rPr lang="en-US" sz="2600" b="1" dirty="0" err="1" smtClean="0">
                <a:latin typeface="Calibri" charset="0"/>
              </a:rPr>
              <a:t>menjadi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manusia</a:t>
            </a:r>
            <a:r>
              <a:rPr lang="en-US" sz="2600" b="1" dirty="0" smtClean="0">
                <a:latin typeface="Calibri" charset="0"/>
              </a:rPr>
              <a:t> yang </a:t>
            </a:r>
            <a:r>
              <a:rPr lang="en-US" sz="2600" b="1" dirty="0" err="1" smtClean="0">
                <a:latin typeface="Calibri" charset="0"/>
              </a:rPr>
              <a:t>beriman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dan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bertakwa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kepada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Tuhan</a:t>
            </a:r>
            <a:r>
              <a:rPr lang="en-US" sz="2600" b="1" dirty="0" smtClean="0">
                <a:latin typeface="Calibri" charset="0"/>
              </a:rPr>
              <a:t> Yang </a:t>
            </a:r>
            <a:r>
              <a:rPr lang="en-US" sz="2600" b="1" dirty="0" err="1" smtClean="0">
                <a:latin typeface="Calibri" charset="0"/>
              </a:rPr>
              <a:t>Maha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Esa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berakhlak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mulia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sehat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berilmu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cakap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kreatif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mandiri</a:t>
            </a:r>
            <a:r>
              <a:rPr lang="en-US" sz="2600" b="1" dirty="0" smtClean="0">
                <a:latin typeface="Calibri" charset="0"/>
              </a:rPr>
              <a:t>, </a:t>
            </a:r>
            <a:r>
              <a:rPr lang="en-US" sz="2600" b="1" dirty="0" err="1" smtClean="0">
                <a:latin typeface="Calibri" charset="0"/>
              </a:rPr>
              <a:t>dan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menjadi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warga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negara</a:t>
            </a:r>
            <a:r>
              <a:rPr lang="en-US" sz="2600" b="1" dirty="0" smtClean="0">
                <a:latin typeface="Calibri" charset="0"/>
              </a:rPr>
              <a:t> yang </a:t>
            </a:r>
            <a:r>
              <a:rPr lang="en-US" sz="2600" b="1" dirty="0" err="1" smtClean="0">
                <a:latin typeface="Calibri" charset="0"/>
              </a:rPr>
              <a:t>demokratis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serta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bertanggung</a:t>
            </a:r>
            <a:r>
              <a:rPr lang="en-US" sz="2600" b="1" dirty="0" smtClean="0">
                <a:latin typeface="Calibri" charset="0"/>
              </a:rPr>
              <a:t> </a:t>
            </a:r>
            <a:r>
              <a:rPr lang="en-US" sz="2600" b="1" dirty="0" err="1" smtClean="0">
                <a:latin typeface="Calibri" charset="0"/>
              </a:rPr>
              <a:t>jawab</a:t>
            </a:r>
            <a:r>
              <a:rPr lang="en-US" sz="2600" dirty="0" smtClean="0">
                <a:latin typeface="Calibri" charset="0"/>
              </a:rPr>
              <a:t>.</a:t>
            </a:r>
            <a:endParaRPr lang="en-US" sz="2600" dirty="0">
              <a:latin typeface="Calibri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78419" y="6248400"/>
            <a:ext cx="563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Sumber : UU No. 20 Tahun 2003 ttg Sisdiknas</a:t>
            </a:r>
          </a:p>
        </p:txBody>
      </p:sp>
    </p:spTree>
    <p:extLst>
      <p:ext uri="{BB962C8B-B14F-4D97-AF65-F5344CB8AC3E}">
        <p14:creationId xmlns:p14="http://schemas.microsoft.com/office/powerpoint/2010/main" val="54389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1181</Words>
  <Application>Microsoft Office PowerPoint</Application>
  <PresentationFormat>Widescreen</PresentationFormat>
  <Paragraphs>174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ＭＳ Ｐゴシック</vt:lpstr>
      <vt:lpstr>游ゴシック</vt:lpstr>
      <vt:lpstr>Arial</vt:lpstr>
      <vt:lpstr>Arial Black</vt:lpstr>
      <vt:lpstr>Calibri</vt:lpstr>
      <vt:lpstr>Calibri Light</vt:lpstr>
      <vt:lpstr>Helvetica Neue</vt:lpstr>
      <vt:lpstr>Maiandra GD</vt:lpstr>
      <vt:lpstr>Tahoma</vt:lpstr>
      <vt:lpstr>Times New Roman</vt:lpstr>
      <vt:lpstr>Wingdings</vt:lpstr>
      <vt:lpstr>Office Theme</vt:lpstr>
      <vt:lpstr>PENDIDIK BERBENAH DITENGAH WABAH</vt:lpstr>
      <vt:lpstr>COVID 1 SI WABAH GLOBAL</vt:lpstr>
      <vt:lpstr> Dampak Covid 19 terhadap Pendidikan </vt:lpstr>
      <vt:lpstr>PowerPoint Presentation</vt:lpstr>
      <vt:lpstr>PowerPoint Presentation</vt:lpstr>
      <vt:lpstr>PowerPoint Presentation</vt:lpstr>
      <vt:lpstr>Persoalannya adalah:</vt:lpstr>
      <vt:lpstr>PENDIDIK</vt:lpstr>
      <vt:lpstr>PowerPoint Presentation</vt:lpstr>
      <vt:lpstr>Tujuan Pendidikan Nasional  (Pasal 3 UU No 20 Sisdiknas Tahun 2003)</vt:lpstr>
      <vt:lpstr>Dari Abu Hurairah radhiyallahu ‘anhu, ia berkata bahwa Rasulullah shallallahu ‘alaihi wa sallam bersabda: </vt:lpstr>
      <vt:lpstr>Tujuan Pendidikan Nasional</vt:lpstr>
      <vt:lpstr>PowerPoint Presentation</vt:lpstr>
      <vt:lpstr>PENTIGNYA PENDIDIKAN</vt:lpstr>
      <vt:lpstr>PERAN GURU DI ABAD 21</vt:lpstr>
      <vt:lpstr>PENANGANAN PENDIDIKAN</vt:lpstr>
      <vt:lpstr>PEMBELAJARAN DI ERA WABAH</vt:lpstr>
      <vt:lpstr>PowerPoint Presentation</vt:lpstr>
      <vt:lpstr>Penjaminan Mutu Pendidikan di Era Pandemi</vt:lpstr>
      <vt:lpstr>PowerPoint Presentation</vt:lpstr>
      <vt:lpstr>KESIMPULAN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 BERBENAH DITENGAH WABAH</dc:title>
  <dc:creator>DELL</dc:creator>
  <cp:lastModifiedBy>DELL</cp:lastModifiedBy>
  <cp:revision>47</cp:revision>
  <cp:lastPrinted>2020-05-05T01:17:37Z</cp:lastPrinted>
  <dcterms:created xsi:type="dcterms:W3CDTF">2020-05-03T15:28:32Z</dcterms:created>
  <dcterms:modified xsi:type="dcterms:W3CDTF">2020-05-05T05:50:36Z</dcterms:modified>
</cp:coreProperties>
</file>